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6" r:id="rId2"/>
    <p:sldId id="272" r:id="rId3"/>
    <p:sldId id="274" r:id="rId4"/>
    <p:sldId id="273" r:id="rId5"/>
    <p:sldId id="270" r:id="rId6"/>
    <p:sldId id="271" r:id="rId7"/>
    <p:sldId id="263" r:id="rId8"/>
    <p:sldId id="262" r:id="rId9"/>
    <p:sldId id="275" r:id="rId10"/>
    <p:sldId id="266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-2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1CF8B-5BCB-C349-AF68-203D901B2CBB}" type="datetimeFigureOut">
              <a:rPr lang="en-US" smtClean="0"/>
              <a:t>1/31/13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455CE-09B7-AB4E-A136-BA6BCF92B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5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2C0639B-B07D-4B43-A7D1-30755C1EA548}" type="slidenum">
              <a:rPr lang="en-US" sz="1200" b="0">
                <a:solidFill>
                  <a:schemeClr val="tx1"/>
                </a:solidFill>
                <a:latin typeface="Geneva" charset="0"/>
              </a:rPr>
              <a:pPr algn="r"/>
              <a:t>2</a:t>
            </a:fld>
            <a:endParaRPr lang="en-US" sz="1200" b="0">
              <a:solidFill>
                <a:schemeClr val="tx1"/>
              </a:solidFill>
              <a:latin typeface="Geneva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fld id="{5FC7DE98-E711-B344-A9EC-8D92DFEF8096}" type="slidenum">
              <a:rPr lang="en-US" sz="1200" b="0">
                <a:solidFill>
                  <a:schemeClr val="tx1"/>
                </a:solidFill>
                <a:latin typeface="Geneva" charset="0"/>
              </a:rPr>
              <a:pPr algn="r"/>
              <a:t>3</a:t>
            </a:fld>
            <a:endParaRPr lang="en-US" sz="1200" b="0">
              <a:solidFill>
                <a:schemeClr val="tx1"/>
              </a:solidFill>
              <a:latin typeface="Geneva" charset="0"/>
            </a:endParaRPr>
          </a:p>
        </p:txBody>
      </p:sp>
      <p:sp>
        <p:nvSpPr>
          <p:cNvPr id="245763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64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Pollution everywhere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CFDBFC-69F0-EB4D-A3E2-D039CC7FACDE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945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12BE2A-A112-0F49-9F20-11544DDD08EB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355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E29AF-492F-B34D-A1E3-06642364DD7A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19A71-DC5D-C240-903B-A9EF3672B26C}" type="slidenum">
              <a:rPr lang="en-US"/>
              <a:pPr/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650" eaLnBrk="0" hangingPunct="0">
              <a:defRPr sz="31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30766" indent="-281064" defTabSz="905650" eaLnBrk="0" hangingPunct="0">
              <a:defRPr sz="31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24255" indent="-224851" defTabSz="905650" eaLnBrk="0" hangingPunct="0">
              <a:defRPr sz="31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73957" indent="-224851" defTabSz="905650" eaLnBrk="0" hangingPunct="0">
              <a:defRPr sz="31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23659" indent="-224851" defTabSz="905650" eaLnBrk="0" hangingPunct="0">
              <a:defRPr sz="31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73361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23062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72764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22466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4C6B100-DAF6-4343-BAE6-AF1AAAD02C2D}" type="slidenum">
              <a:rPr lang="en-US" sz="1200" b="0">
                <a:latin typeface="Myriad Pro" charset="0"/>
              </a:rPr>
              <a:pPr/>
              <a:t>9</a:t>
            </a:fld>
            <a:endParaRPr lang="en-US" sz="1200" b="0">
              <a:latin typeface="Myriad Pro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5444E-DE5D-A345-A9C4-9EFDD71831D9}" type="slidenum">
              <a:rPr lang="en-US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pPr/>
              <a:t>11</a:t>
            </a:fld>
            <a:endParaRPr lang="en-US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CV values ranged from 7 to 23%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D9EB-7F1E-344A-B688-3514CE47C968}" type="datetimeFigureOut">
              <a:rPr lang="en-US" smtClean="0"/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1F7C-8E73-5C47-9753-4C4B6D79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3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D9EB-7F1E-344A-B688-3514CE47C968}" type="datetimeFigureOut">
              <a:rPr lang="en-US" smtClean="0"/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1F7C-8E73-5C47-9753-4C4B6D79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3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D9EB-7F1E-344A-B688-3514CE47C968}" type="datetimeFigureOut">
              <a:rPr lang="en-US" smtClean="0"/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1F7C-8E73-5C47-9753-4C4B6D79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33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UCSF 6/9/06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C30E8-DED5-6A42-B66B-18396A3E9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D9EB-7F1E-344A-B688-3514CE47C968}" type="datetimeFigureOut">
              <a:rPr lang="en-US" smtClean="0"/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1F7C-8E73-5C47-9753-4C4B6D79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D9EB-7F1E-344A-B688-3514CE47C968}" type="datetimeFigureOut">
              <a:rPr lang="en-US" smtClean="0"/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1F7C-8E73-5C47-9753-4C4B6D79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0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D9EB-7F1E-344A-B688-3514CE47C968}" type="datetimeFigureOut">
              <a:rPr lang="en-US" smtClean="0"/>
              <a:t>1/31/13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1F7C-8E73-5C47-9753-4C4B6D79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1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D9EB-7F1E-344A-B688-3514CE47C968}" type="datetimeFigureOut">
              <a:rPr lang="en-US" smtClean="0"/>
              <a:t>1/31/13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1F7C-8E73-5C47-9753-4C4B6D79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9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D9EB-7F1E-344A-B688-3514CE47C968}" type="datetimeFigureOut">
              <a:rPr lang="en-US" smtClean="0"/>
              <a:t>1/31/13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1F7C-8E73-5C47-9753-4C4B6D79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8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D9EB-7F1E-344A-B688-3514CE47C968}" type="datetimeFigureOut">
              <a:rPr lang="en-US" smtClean="0"/>
              <a:t>1/31/13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1F7C-8E73-5C47-9753-4C4B6D79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3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D9EB-7F1E-344A-B688-3514CE47C968}" type="datetimeFigureOut">
              <a:rPr lang="en-US" smtClean="0"/>
              <a:t>1/31/13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1F7C-8E73-5C47-9753-4C4B6D79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3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D9EB-7F1E-344A-B688-3514CE47C968}" type="datetimeFigureOut">
              <a:rPr lang="en-US" smtClean="0"/>
              <a:t>1/31/13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1F7C-8E73-5C47-9753-4C4B6D79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7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D9EB-7F1E-344A-B688-3514CE47C968}" type="datetimeFigureOut">
              <a:rPr lang="en-US" smtClean="0"/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71F7C-8E73-5C47-9753-4C4B6D79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1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668" y="1519238"/>
            <a:ext cx="6527801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Solutions for microbial community analysis</a:t>
            </a:r>
            <a:endParaRPr lang="en-US" sz="4800" dirty="0"/>
          </a:p>
        </p:txBody>
      </p:sp>
      <p:pic>
        <p:nvPicPr>
          <p:cNvPr id="3" name="Picture 2" descr="lake_washington_microb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64467"/>
            <a:ext cx="2741472" cy="3225799"/>
          </a:xfrm>
          <a:prstGeom prst="rect">
            <a:avLst/>
          </a:prstGeom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2" y="3564467"/>
            <a:ext cx="3225799" cy="3225799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1" y="3564467"/>
            <a:ext cx="3225799" cy="3225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33" y="30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LogoLab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6" y="194829"/>
            <a:ext cx="1343092" cy="1418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2668" y="179545"/>
            <a:ext cx="4102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err="1" smtClean="0">
                <a:solidFill>
                  <a:srgbClr val="408FC7"/>
                </a:solidFill>
                <a:latin typeface="Myriad Web Pro"/>
                <a:cs typeface="Myriad Web Pro"/>
              </a:rPr>
              <a:t>Andersen</a:t>
            </a:r>
            <a:r>
              <a:rPr lang="en-US" sz="5400" i="1" dirty="0" err="1" smtClean="0">
                <a:solidFill>
                  <a:srgbClr val="09A966"/>
                </a:solidFill>
                <a:latin typeface="Myriad Web Pro"/>
                <a:cs typeface="Myriad Web Pro"/>
              </a:rPr>
              <a:t>Lab</a:t>
            </a:r>
            <a:endParaRPr lang="en-US" sz="5400" i="1" dirty="0">
              <a:solidFill>
                <a:srgbClr val="09A966"/>
              </a:solidFill>
              <a:latin typeface="Myriad Web Pro"/>
              <a:cs typeface="Myriad Web Pro"/>
            </a:endParaRPr>
          </a:p>
        </p:txBody>
      </p:sp>
      <p:pic>
        <p:nvPicPr>
          <p:cNvPr id="9" name="Picture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7800" y="179545"/>
            <a:ext cx="1268413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88468" y="2964934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http://</a:t>
            </a:r>
            <a:r>
              <a:rPr lang="en-US" dirty="0" err="1" smtClean="0">
                <a:solidFill>
                  <a:srgbClr val="FF0000"/>
                </a:solidFill>
              </a:rPr>
              <a:t>esd.lbl.gov</a:t>
            </a:r>
            <a:r>
              <a:rPr lang="en-US" dirty="0" smtClean="0">
                <a:solidFill>
                  <a:srgbClr val="FF0000"/>
                </a:solidFill>
              </a:rPr>
              <a:t>/research/facilities/</a:t>
            </a:r>
            <a:r>
              <a:rPr lang="en-US" dirty="0" err="1" smtClean="0">
                <a:solidFill>
                  <a:srgbClr val="FF0000"/>
                </a:solidFill>
              </a:rPr>
              <a:t>andersenlab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9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j_affymetrix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826" y="2442336"/>
            <a:ext cx="3150108" cy="2103120"/>
          </a:xfrm>
          <a:prstGeom prst="rect">
            <a:avLst/>
          </a:prstGeom>
        </p:spPr>
      </p:pic>
      <p:pic>
        <p:nvPicPr>
          <p:cNvPr id="5" name="Picture 4" descr="chipsc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97" y="2442336"/>
            <a:ext cx="4199842" cy="2324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422" y="686728"/>
            <a:ext cx="8892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80"/>
                </a:solidFill>
                <a:latin typeface="Arial"/>
                <a:cs typeface="Arial"/>
              </a:rPr>
              <a:t>Fluorescent probes on PhyloChip are read by laser scanner on </a:t>
            </a:r>
          </a:p>
          <a:p>
            <a:r>
              <a:rPr lang="en-US" sz="2400" dirty="0" smtClean="0">
                <a:solidFill>
                  <a:srgbClr val="800080"/>
                </a:solidFill>
                <a:latin typeface="Arial"/>
                <a:cs typeface="Arial"/>
              </a:rPr>
              <a:t>confocal microscope to determine bacterial species composition</a:t>
            </a:r>
            <a:endParaRPr lang="en-US" sz="24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2982" y="5049036"/>
            <a:ext cx="38055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Microarray scanner – integrated</a:t>
            </a:r>
          </a:p>
          <a:p>
            <a:r>
              <a:rPr lang="en-US" sz="2000" dirty="0" smtClean="0">
                <a:latin typeface="Arial"/>
                <a:cs typeface="Arial"/>
              </a:rPr>
              <a:t>laser and confocal microscope</a:t>
            </a:r>
          </a:p>
          <a:p>
            <a:r>
              <a:rPr lang="en-US" sz="2000" dirty="0" smtClean="0">
                <a:latin typeface="Arial"/>
                <a:cs typeface="Arial"/>
              </a:rPr>
              <a:t>“reads” the PhyloChip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597" y="5049036"/>
            <a:ext cx="3205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Specific probes target </a:t>
            </a:r>
          </a:p>
          <a:p>
            <a:r>
              <a:rPr lang="en-US" sz="2000" dirty="0" smtClean="0">
                <a:latin typeface="Arial"/>
                <a:cs typeface="Arial"/>
              </a:rPr>
              <a:t>which bacteria are present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086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2669"/>
            <a:ext cx="89154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800080"/>
                </a:solidFill>
                <a:latin typeface="Arial"/>
                <a:cs typeface="Arial"/>
              </a:rPr>
              <a:t>Probe-sets responsive to increasing concentration</a:t>
            </a:r>
          </a:p>
        </p:txBody>
      </p:sp>
      <p:pic>
        <p:nvPicPr>
          <p:cNvPr id="757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05000"/>
            <a:ext cx="7769225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483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160000">
            <a:off x="1486793" y="2353618"/>
            <a:ext cx="962174" cy="10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805" y="1058466"/>
            <a:ext cx="8840391" cy="1303734"/>
          </a:xfrm>
          <a:prstGeom prst="rect">
            <a:avLst/>
          </a:prstGeom>
          <a:noFill/>
          <a:ln w="57150" cap="flat">
            <a:solidFill>
              <a:srgbClr val="99CC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/>
          </p:cNvSpPr>
          <p:nvPr/>
        </p:nvSpPr>
        <p:spPr bwMode="auto">
          <a:xfrm>
            <a:off x="6536531" y="4661297"/>
            <a:ext cx="2446734" cy="535781"/>
          </a:xfrm>
          <a:prstGeom prst="rect">
            <a:avLst/>
          </a:prstGeom>
          <a:solidFill>
            <a:srgbClr val="FFFF66"/>
          </a:solidFill>
          <a:ln w="381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>
              <a:spcBef>
                <a:spcPts val="1046"/>
              </a:spcBef>
            </a:pPr>
            <a:r>
              <a:rPr lang="en-US" sz="1000">
                <a:latin typeface="Arial" charset="0"/>
                <a:ea typeface="ＭＳ Ｐゴシック" charset="0"/>
                <a:cs typeface="Arial" charset="0"/>
                <a:sym typeface="Arial" charset="0"/>
              </a:rPr>
              <a:t> Bacteria; Proteobacteria; Deltaproteobacteria; Desulfovibrionales; Desulfovibrionaceae; sf_1; otu_10051</a:t>
            </a: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5107781" y="1752600"/>
            <a:ext cx="3437930" cy="589359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/>
            <a:r>
              <a:rPr lang="en-US" sz="1100">
                <a:latin typeface="Courier New" charset="0"/>
                <a:ea typeface="ＭＳ Ｐゴシック" charset="0"/>
                <a:cs typeface="Courier New" charset="0"/>
                <a:sym typeface="Courier New" charset="0"/>
              </a:rPr>
              <a:t>Desulfovibrio sp. str. DMB.</a:t>
            </a:r>
          </a:p>
          <a:p>
            <a:pPr marL="40182"/>
            <a:r>
              <a:rPr lang="en-US" sz="1100">
                <a:latin typeface="Courier New" charset="0"/>
                <a:ea typeface="ＭＳ Ｐゴシック" charset="0"/>
                <a:cs typeface="Courier New" charset="0"/>
                <a:sym typeface="Courier New" charset="0"/>
              </a:rPr>
              <a:t>Desulfovibrio sp. 'Bendigo A'</a:t>
            </a:r>
          </a:p>
          <a:p>
            <a:pPr marL="40182"/>
            <a:r>
              <a:rPr lang="en-US" sz="1100">
                <a:latin typeface="Courier New" charset="0"/>
                <a:ea typeface="ＭＳ Ｐゴシック" charset="0"/>
                <a:cs typeface="Courier New" charset="0"/>
                <a:sym typeface="Courier New" charset="0"/>
              </a:rPr>
              <a:t>Desulfovibrio vulgaris DSM 644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83977" y="3509367"/>
            <a:ext cx="8303494" cy="111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83977" y="3580804"/>
            <a:ext cx="8303494" cy="111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383977" y="3661172"/>
            <a:ext cx="8303494" cy="111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35781" y="3732609"/>
            <a:ext cx="232172" cy="1117"/>
          </a:xfrm>
          <a:prstGeom prst="line">
            <a:avLst/>
          </a:pr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607219" y="3812976"/>
            <a:ext cx="232172" cy="1117"/>
          </a:xfrm>
          <a:prstGeom prst="line">
            <a:avLst/>
          </a:pr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87586" y="3884414"/>
            <a:ext cx="232172" cy="1117"/>
          </a:xfrm>
          <a:prstGeom prst="line">
            <a:avLst/>
          </a:pr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759023" y="3964781"/>
            <a:ext cx="232172" cy="1117"/>
          </a:xfrm>
          <a:prstGeom prst="line">
            <a:avLst/>
          </a:pr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839391" y="4036219"/>
            <a:ext cx="232172" cy="1117"/>
          </a:xfrm>
          <a:prstGeom prst="line">
            <a:avLst/>
          </a:pr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991195" y="4116586"/>
            <a:ext cx="232172" cy="1117"/>
          </a:xfrm>
          <a:prstGeom prst="line">
            <a:avLst/>
          </a:pr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1143000" y="4188023"/>
            <a:ext cx="232172" cy="1117"/>
          </a:xfrm>
          <a:prstGeom prst="line">
            <a:avLst/>
          </a:pr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1223367" y="4268390"/>
            <a:ext cx="232172" cy="1117"/>
          </a:xfrm>
          <a:prstGeom prst="line">
            <a:avLst/>
          </a:pr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446609" y="3732609"/>
            <a:ext cx="232172" cy="1117"/>
          </a:xfrm>
          <a:prstGeom prst="line">
            <a:avLst/>
          </a:pr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2053828" y="3732609"/>
            <a:ext cx="232172" cy="1117"/>
          </a:xfrm>
          <a:prstGeom prst="line">
            <a:avLst/>
          </a:pr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2134195" y="3812976"/>
            <a:ext cx="232172" cy="1117"/>
          </a:xfrm>
          <a:prstGeom prst="line">
            <a:avLst/>
          </a:pr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3045023" y="3732609"/>
            <a:ext cx="232172" cy="1117"/>
          </a:xfrm>
          <a:prstGeom prst="line">
            <a:avLst/>
          </a:pr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3429000" y="3732609"/>
            <a:ext cx="232172" cy="1117"/>
          </a:xfrm>
          <a:prstGeom prst="line">
            <a:avLst/>
          </a:pr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3509367" y="3812976"/>
            <a:ext cx="232172" cy="1117"/>
          </a:xfrm>
          <a:prstGeom prst="line">
            <a:avLst/>
          </a:pr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580805" y="3884414"/>
            <a:ext cx="232172" cy="1117"/>
          </a:xfrm>
          <a:prstGeom prst="line">
            <a:avLst/>
          </a:pr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3964781" y="3732609"/>
            <a:ext cx="232172" cy="1117"/>
          </a:xfrm>
          <a:prstGeom prst="line">
            <a:avLst/>
          </a:pr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4036219" y="3812976"/>
            <a:ext cx="232172" cy="1117"/>
          </a:xfrm>
          <a:prstGeom prst="line">
            <a:avLst/>
          </a:pr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4420195" y="3732609"/>
            <a:ext cx="232172" cy="1117"/>
          </a:xfrm>
          <a:prstGeom prst="line">
            <a:avLst/>
          </a:pr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8152805" y="3732609"/>
            <a:ext cx="232172" cy="1117"/>
          </a:xfrm>
          <a:prstGeom prst="line">
            <a:avLst/>
          </a:pr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9" name="Freeform 27"/>
          <p:cNvSpPr>
            <a:spLocks/>
          </p:cNvSpPr>
          <p:nvPr/>
        </p:nvSpPr>
        <p:spPr bwMode="auto">
          <a:xfrm rot="-5400000">
            <a:off x="870644" y="4692551"/>
            <a:ext cx="232172" cy="759023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0" name="Rectangle 28"/>
          <p:cNvSpPr>
            <a:spLocks/>
          </p:cNvSpPr>
          <p:nvPr/>
        </p:nvSpPr>
        <p:spPr bwMode="auto">
          <a:xfrm>
            <a:off x="991195" y="5866805"/>
            <a:ext cx="23192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>
                <a:latin typeface="Arial" charset="0"/>
                <a:ea typeface="ＭＳ Ｐゴシック" charset="0"/>
                <a:cs typeface="Arial" charset="0"/>
                <a:sym typeface="Arial" charset="0"/>
              </a:rPr>
              <a:t>Regions unique to OTU </a:t>
            </a:r>
          </a:p>
        </p:txBody>
      </p:sp>
      <p:sp>
        <p:nvSpPr>
          <p:cNvPr id="23581" name="Freeform 29"/>
          <p:cNvSpPr>
            <a:spLocks/>
          </p:cNvSpPr>
          <p:nvPr/>
        </p:nvSpPr>
        <p:spPr bwMode="auto">
          <a:xfrm rot="-5400000">
            <a:off x="3772793" y="4308574"/>
            <a:ext cx="232172" cy="1526977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1062633" y="5331024"/>
            <a:ext cx="759023" cy="53578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 flipH="1">
            <a:off x="2205633" y="5259586"/>
            <a:ext cx="1678781" cy="607219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4" name="Freeform 32"/>
          <p:cNvSpPr>
            <a:spLocks/>
          </p:cNvSpPr>
          <p:nvPr/>
        </p:nvSpPr>
        <p:spPr bwMode="auto">
          <a:xfrm rot="-5400000">
            <a:off x="6210598" y="2725787"/>
            <a:ext cx="232172" cy="2741414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5" name="Rectangle 33"/>
          <p:cNvSpPr>
            <a:spLocks/>
          </p:cNvSpPr>
          <p:nvPr/>
        </p:nvSpPr>
        <p:spPr bwMode="auto">
          <a:xfrm>
            <a:off x="5179219" y="4310807"/>
            <a:ext cx="268289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>
                <a:latin typeface="Arial" charset="0"/>
                <a:ea typeface="ＭＳ Ｐゴシック" charset="0"/>
                <a:cs typeface="Arial" charset="0"/>
                <a:sym typeface="Arial" charset="0"/>
              </a:rPr>
              <a:t>Regions not unique to OTU </a:t>
            </a:r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 rot="-5400000">
            <a:off x="2625328" y="3777258"/>
            <a:ext cx="232172" cy="303609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7" name="Rectangle 35"/>
          <p:cNvSpPr>
            <a:spLocks/>
          </p:cNvSpPr>
          <p:nvPr/>
        </p:nvSpPr>
        <p:spPr bwMode="auto">
          <a:xfrm>
            <a:off x="2053828" y="4116586"/>
            <a:ext cx="1839516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1700">
                <a:latin typeface="Arial" charset="0"/>
                <a:ea typeface="ＭＳ Ｐゴシック" charset="0"/>
                <a:cs typeface="Arial" charset="0"/>
                <a:sym typeface="Arial" charset="0"/>
              </a:rPr>
              <a:t>Sequence discrepancies </a:t>
            </a:r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 rot="10800000" flipH="1">
            <a:off x="1526977" y="2973586"/>
            <a:ext cx="455414" cy="455414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 rot="10800000" flipH="1">
            <a:off x="2205633" y="1902023"/>
            <a:ext cx="839391" cy="839391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90" name="Rectangle 38"/>
          <p:cNvSpPr>
            <a:spLocks/>
          </p:cNvSpPr>
          <p:nvPr/>
        </p:nvSpPr>
        <p:spPr bwMode="auto">
          <a:xfrm>
            <a:off x="2821781" y="2537936"/>
            <a:ext cx="54912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dirty="0">
                <a:solidFill>
                  <a:srgbClr val="00804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rPr>
              <a:t>Example of the Location of Probes Used for </a:t>
            </a:r>
          </a:p>
          <a:p>
            <a:pPr marL="40182"/>
            <a:r>
              <a:rPr lang="en-US" dirty="0">
                <a:solidFill>
                  <a:srgbClr val="00804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rPr>
              <a:t>the </a:t>
            </a:r>
            <a:r>
              <a:rPr lang="en-US" dirty="0" err="1">
                <a:solidFill>
                  <a:srgbClr val="00804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rPr>
              <a:t>Desulfovibrio</a:t>
            </a:r>
            <a:r>
              <a:rPr lang="en-US" dirty="0">
                <a:solidFill>
                  <a:srgbClr val="00804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rPr>
              <a:t> vulgaris Probe Set</a:t>
            </a:r>
          </a:p>
        </p:txBody>
      </p:sp>
      <p:sp>
        <p:nvSpPr>
          <p:cNvPr id="23591" name="Rectangle 39"/>
          <p:cNvSpPr>
            <a:spLocks noGrp="1" noChangeArrowheads="1"/>
          </p:cNvSpPr>
          <p:nvPr>
            <p:ph type="title"/>
          </p:nvPr>
        </p:nvSpPr>
        <p:spPr>
          <a:xfrm>
            <a:off x="687586" y="0"/>
            <a:ext cx="7768828" cy="759023"/>
          </a:xfrm>
          <a:ln/>
        </p:spPr>
        <p:txBody>
          <a:bodyPr rIns="116994">
            <a:normAutofit fontScale="90000"/>
          </a:bodyPr>
          <a:lstStyle/>
          <a:p>
            <a:pPr marL="40182"/>
            <a:r>
              <a:rPr lang="en-US" dirty="0" err="1" smtClean="0"/>
              <a:t>PhyloChip</a:t>
            </a:r>
            <a:r>
              <a:rPr lang="en-US" dirty="0" smtClean="0"/>
              <a:t> Probe </a:t>
            </a:r>
            <a:r>
              <a:rPr lang="en-US" dirty="0"/>
              <a:t>Design</a:t>
            </a:r>
          </a:p>
        </p:txBody>
      </p:sp>
      <p:pic>
        <p:nvPicPr>
          <p:cNvPr id="23592" name="Picture 4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7" y="6018609"/>
            <a:ext cx="337542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338713" y="5528593"/>
            <a:ext cx="3355312" cy="360536"/>
            <a:chOff x="0" y="0"/>
            <a:chExt cx="3005" cy="323"/>
          </a:xfrm>
        </p:grpSpPr>
        <p:sp>
          <p:nvSpPr>
            <p:cNvPr id="23594" name="Oval 42"/>
            <p:cNvSpPr>
              <a:spLocks/>
            </p:cNvSpPr>
            <p:nvPr/>
          </p:nvSpPr>
          <p:spPr bwMode="auto">
            <a:xfrm flipH="1">
              <a:off x="624" y="0"/>
              <a:ext cx="192" cy="192"/>
            </a:xfrm>
            <a:prstGeom prst="ellipse">
              <a:avLst/>
            </a:prstGeom>
            <a:noFill/>
            <a:ln w="38100" cap="flat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95" name="Oval 43"/>
            <p:cNvSpPr>
              <a:spLocks/>
            </p:cNvSpPr>
            <p:nvPr/>
          </p:nvSpPr>
          <p:spPr bwMode="auto">
            <a:xfrm flipH="1">
              <a:off x="816" y="0"/>
              <a:ext cx="192" cy="192"/>
            </a:xfrm>
            <a:prstGeom prst="ellipse">
              <a:avLst/>
            </a:prstGeom>
            <a:noFill/>
            <a:ln w="38100" cap="flat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96" name="Oval 44"/>
            <p:cNvSpPr>
              <a:spLocks/>
            </p:cNvSpPr>
            <p:nvPr/>
          </p:nvSpPr>
          <p:spPr bwMode="auto">
            <a:xfrm flipH="1">
              <a:off x="1008" y="0"/>
              <a:ext cx="192" cy="192"/>
            </a:xfrm>
            <a:prstGeom prst="ellipse">
              <a:avLst/>
            </a:prstGeom>
            <a:noFill/>
            <a:ln w="38100" cap="flat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97" name="Oval 45"/>
            <p:cNvSpPr>
              <a:spLocks/>
            </p:cNvSpPr>
            <p:nvPr/>
          </p:nvSpPr>
          <p:spPr bwMode="auto">
            <a:xfrm flipH="1">
              <a:off x="240" y="0"/>
              <a:ext cx="192" cy="192"/>
            </a:xfrm>
            <a:prstGeom prst="ellipse">
              <a:avLst/>
            </a:prstGeom>
            <a:noFill/>
            <a:ln w="38100" cap="flat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98" name="Oval 46"/>
            <p:cNvSpPr>
              <a:spLocks/>
            </p:cNvSpPr>
            <p:nvPr/>
          </p:nvSpPr>
          <p:spPr bwMode="auto">
            <a:xfrm flipH="1">
              <a:off x="432" y="0"/>
              <a:ext cx="192" cy="192"/>
            </a:xfrm>
            <a:prstGeom prst="ellipse">
              <a:avLst/>
            </a:prstGeom>
            <a:noFill/>
            <a:ln w="38100" cap="flat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99" name="Oval 47"/>
            <p:cNvSpPr>
              <a:spLocks/>
            </p:cNvSpPr>
            <p:nvPr/>
          </p:nvSpPr>
          <p:spPr bwMode="auto">
            <a:xfrm flipH="1">
              <a:off x="1872" y="0"/>
              <a:ext cx="192" cy="192"/>
            </a:xfrm>
            <a:prstGeom prst="ellipse">
              <a:avLst/>
            </a:prstGeom>
            <a:noFill/>
            <a:ln w="38100" cap="flat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00" name="Rectangle 48"/>
            <p:cNvSpPr>
              <a:spLocks/>
            </p:cNvSpPr>
            <p:nvPr/>
          </p:nvSpPr>
          <p:spPr bwMode="auto">
            <a:xfrm>
              <a:off x="0" y="144"/>
              <a:ext cx="20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27905"/>
              <a:r>
                <a:rPr lang="en-US" sz="1300">
                  <a:solidFill>
                    <a:srgbClr val="0000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27</a:t>
              </a:r>
            </a:p>
          </p:txBody>
        </p:sp>
        <p:sp>
          <p:nvSpPr>
            <p:cNvPr id="23601" name="Rectangle 49"/>
            <p:cNvSpPr>
              <a:spLocks/>
            </p:cNvSpPr>
            <p:nvPr/>
          </p:nvSpPr>
          <p:spPr bwMode="auto">
            <a:xfrm>
              <a:off x="2636" y="144"/>
              <a:ext cx="369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27905"/>
              <a:r>
                <a:rPr lang="en-US" sz="1300">
                  <a:solidFill>
                    <a:srgbClr val="0000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1492</a:t>
              </a:r>
            </a:p>
          </p:txBody>
        </p:sp>
        <p:sp>
          <p:nvSpPr>
            <p:cNvPr id="23602" name="Line 50"/>
            <p:cNvSpPr>
              <a:spLocks noChangeShapeType="1"/>
            </p:cNvSpPr>
            <p:nvPr/>
          </p:nvSpPr>
          <p:spPr bwMode="auto">
            <a:xfrm flipH="1">
              <a:off x="2927" y="0"/>
              <a:ext cx="1" cy="181"/>
            </a:xfrm>
            <a:prstGeom prst="line">
              <a:avLst/>
            </a:prstGeom>
            <a:noFill/>
            <a:ln w="571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03" name="Oval 51"/>
            <p:cNvSpPr>
              <a:spLocks/>
            </p:cNvSpPr>
            <p:nvPr/>
          </p:nvSpPr>
          <p:spPr bwMode="auto">
            <a:xfrm flipH="1">
              <a:off x="2160" y="0"/>
              <a:ext cx="192" cy="192"/>
            </a:xfrm>
            <a:prstGeom prst="ellipse">
              <a:avLst/>
            </a:prstGeom>
            <a:noFill/>
            <a:ln w="38100" cap="flat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04" name="Oval 52"/>
            <p:cNvSpPr>
              <a:spLocks/>
            </p:cNvSpPr>
            <p:nvPr/>
          </p:nvSpPr>
          <p:spPr bwMode="auto">
            <a:xfrm flipH="1">
              <a:off x="2352" y="0"/>
              <a:ext cx="192" cy="192"/>
            </a:xfrm>
            <a:prstGeom prst="ellipse">
              <a:avLst/>
            </a:prstGeom>
            <a:noFill/>
            <a:ln w="38100" cap="flat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05" name="Oval 53"/>
            <p:cNvSpPr>
              <a:spLocks/>
            </p:cNvSpPr>
            <p:nvPr/>
          </p:nvSpPr>
          <p:spPr bwMode="auto">
            <a:xfrm flipH="1">
              <a:off x="2640" y="0"/>
              <a:ext cx="192" cy="192"/>
            </a:xfrm>
            <a:prstGeom prst="ellipse">
              <a:avLst/>
            </a:prstGeom>
            <a:noFill/>
            <a:ln w="38100" cap="flat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06" name="Line 54"/>
            <p:cNvSpPr>
              <a:spLocks noChangeShapeType="1"/>
            </p:cNvSpPr>
            <p:nvPr/>
          </p:nvSpPr>
          <p:spPr bwMode="auto">
            <a:xfrm>
              <a:off x="96" y="96"/>
              <a:ext cx="2832" cy="1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07" name="Line 55"/>
            <p:cNvSpPr>
              <a:spLocks noChangeShapeType="1"/>
            </p:cNvSpPr>
            <p:nvPr/>
          </p:nvSpPr>
          <p:spPr bwMode="auto">
            <a:xfrm flipH="1">
              <a:off x="96" y="0"/>
              <a:ext cx="1" cy="181"/>
            </a:xfrm>
            <a:prstGeom prst="line">
              <a:avLst/>
            </a:prstGeom>
            <a:noFill/>
            <a:ln w="571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04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534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800080"/>
                </a:solidFill>
                <a:latin typeface="Arial"/>
                <a:cs typeface="Arial"/>
              </a:rPr>
              <a:t>Advantages of phylogenetic microarray approach to microbial community monitoring in the environment</a:t>
            </a:r>
            <a:endParaRPr lang="en-US" sz="36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21007"/>
            <a:ext cx="7924800" cy="3886200"/>
          </a:xfrm>
        </p:spPr>
        <p:txBody>
          <a:bodyPr>
            <a:normAutofit lnSpcReduction="10000"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Analysis of entire pool of community 16S rRNA allows detection of very low abundance taxa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Reproducible for multiple replicates and comparable with other experiments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Controls built into each microarray to check performance characteristics of each sample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No artificial inflation of low abundance taxa (rare biosphere) due to sequencing errors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Responsive probes can be down-selected for  follow up diagnostic tests</a:t>
            </a:r>
          </a:p>
          <a:p>
            <a:pPr algn="l">
              <a:buFont typeface="Arial"/>
              <a:buChar char="•"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06620" y="3244334"/>
            <a:ext cx="1846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b="1" dirty="0" smtClean="0">
              <a:solidFill>
                <a:schemeClr val="tx2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5162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3830" y="1278320"/>
            <a:ext cx="7955300" cy="42818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Zapf Dingbats" charset="0"/>
              <a:buBlip>
                <a:blip r:embed="rId3"/>
              </a:buBlip>
              <a:tabLst>
                <a:tab pos="3771900" algn="l"/>
              </a:tabLst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Open Ocean	1.2 x 10</a:t>
            </a:r>
            <a:r>
              <a:rPr lang="en-US" sz="1800" baseline="30000" dirty="0">
                <a:latin typeface="Verdana" charset="0"/>
                <a:ea typeface="ＭＳ Ｐゴシック" charset="0"/>
                <a:cs typeface="ＭＳ Ｐゴシック" charset="0"/>
              </a:rPr>
              <a:t>29</a:t>
            </a:r>
            <a:endParaRPr lang="en-US" sz="1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SzPct val="75000"/>
              <a:buFont typeface="Zapf Dingbats" charset="0"/>
              <a:buBlip>
                <a:blip r:embed="rId3"/>
              </a:buBlip>
              <a:tabLst>
                <a:tab pos="3771900" algn="l"/>
              </a:tabLst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Soil	2.6 x 10</a:t>
            </a:r>
            <a:r>
              <a:rPr lang="en-US" sz="1800" baseline="30000" dirty="0">
                <a:latin typeface="Verdana" charset="0"/>
                <a:ea typeface="ＭＳ Ｐゴシック" charset="0"/>
                <a:cs typeface="ＭＳ Ｐゴシック" charset="0"/>
              </a:rPr>
              <a:t>29</a:t>
            </a:r>
            <a:endParaRPr lang="en-US" sz="1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SzPct val="75000"/>
              <a:buFont typeface="Zapf Dingbats" charset="0"/>
              <a:buBlip>
                <a:blip r:embed="rId3"/>
              </a:buBlip>
              <a:tabLst>
                <a:tab pos="3771900" algn="l"/>
              </a:tabLst>
            </a:pPr>
            <a:r>
              <a:rPr lang="en-US" sz="1800" b="1" dirty="0">
                <a:solidFill>
                  <a:srgbClr val="B91C02"/>
                </a:solidFill>
                <a:latin typeface="Verdana" charset="0"/>
                <a:ea typeface="ＭＳ Ｐゴシック" charset="0"/>
                <a:cs typeface="ＭＳ Ｐゴシック" charset="0"/>
              </a:rPr>
              <a:t>Oceanic Subsurface	3.5 x 10</a:t>
            </a:r>
            <a:r>
              <a:rPr lang="en-US" sz="1800" b="1" baseline="30000" dirty="0">
                <a:solidFill>
                  <a:srgbClr val="B91C02"/>
                </a:solidFill>
                <a:latin typeface="Verdana" charset="0"/>
                <a:ea typeface="ＭＳ Ｐゴシック" charset="0"/>
                <a:cs typeface="ＭＳ Ｐゴシック" charset="0"/>
              </a:rPr>
              <a:t>30</a:t>
            </a:r>
            <a:endParaRPr lang="en-US" sz="1800" b="1" dirty="0">
              <a:solidFill>
                <a:srgbClr val="B91C02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SzPct val="75000"/>
              <a:buFont typeface="Zapf Dingbats" charset="0"/>
              <a:buBlip>
                <a:blip r:embed="rId3"/>
              </a:buBlip>
              <a:tabLst>
                <a:tab pos="3771900" algn="l"/>
              </a:tabLst>
            </a:pPr>
            <a:r>
              <a:rPr lang="en-US" sz="1800" b="1" dirty="0">
                <a:solidFill>
                  <a:srgbClr val="B91C02"/>
                </a:solidFill>
                <a:latin typeface="Verdana" charset="0"/>
                <a:ea typeface="ＭＳ Ｐゴシック" charset="0"/>
                <a:cs typeface="ＭＳ Ｐゴシック" charset="0"/>
              </a:rPr>
              <a:t>Terrestrial Subsurface	0.25-2.5 x 10</a:t>
            </a:r>
            <a:r>
              <a:rPr lang="en-US" sz="1800" b="1" baseline="30000" dirty="0">
                <a:solidFill>
                  <a:srgbClr val="B91C02"/>
                </a:solidFill>
                <a:latin typeface="Verdana" charset="0"/>
                <a:ea typeface="ＭＳ Ｐゴシック" charset="0"/>
                <a:cs typeface="ＭＳ Ｐゴシック" charset="0"/>
              </a:rPr>
              <a:t>30</a:t>
            </a:r>
            <a:endParaRPr lang="en-US" sz="1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SzPct val="75000"/>
              <a:buFont typeface="Zapf Dingbats" charset="0"/>
              <a:buBlip>
                <a:blip r:embed="rId3"/>
              </a:buBlip>
              <a:tabLst>
                <a:tab pos="3771900" algn="l"/>
              </a:tabLst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All sources 	4-6 x 10</a:t>
            </a:r>
            <a:r>
              <a:rPr lang="en-US" sz="1800" baseline="30000" dirty="0">
                <a:latin typeface="Verdana" charset="0"/>
                <a:ea typeface="ＭＳ Ｐゴシック" charset="0"/>
                <a:cs typeface="ＭＳ Ｐゴシック" charset="0"/>
              </a:rPr>
              <a:t>30</a:t>
            </a:r>
          </a:p>
          <a:p>
            <a:pPr eaLnBrk="1" hangingPunct="1">
              <a:lnSpc>
                <a:spcPct val="90000"/>
              </a:lnSpc>
              <a:buSzPct val="75000"/>
              <a:buFont typeface="Zapf Dingbats" charset="0"/>
              <a:buBlip>
                <a:blip r:embed="rId3"/>
              </a:buBlip>
              <a:tabLst>
                <a:tab pos="3771900" algn="l"/>
              </a:tabLst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60% of all biomass on earth</a:t>
            </a:r>
          </a:p>
          <a:p>
            <a:pPr eaLnBrk="1" hangingPunct="1">
              <a:lnSpc>
                <a:spcPct val="90000"/>
              </a:lnSpc>
              <a:buSzPct val="75000"/>
              <a:buFont typeface="Zapf Dingbats" charset="0"/>
              <a:buBlip>
                <a:blip r:embed="rId3"/>
              </a:buBlip>
              <a:tabLst>
                <a:tab pos="3771900" algn="l"/>
              </a:tabLst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350-550 Pg of Carbon (60-100% more C then all plants)</a:t>
            </a:r>
          </a:p>
          <a:p>
            <a:pPr eaLnBrk="1" hangingPunct="1">
              <a:lnSpc>
                <a:spcPct val="90000"/>
              </a:lnSpc>
              <a:buSzPct val="75000"/>
              <a:buFont typeface="Zapf Dingbats" charset="0"/>
              <a:buBlip>
                <a:blip r:embed="rId3"/>
              </a:buBlip>
              <a:tabLst>
                <a:tab pos="3771900" algn="l"/>
              </a:tabLst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85-130 Pg of N and 9-14 Pg of P (10 times more than all plants)</a:t>
            </a:r>
          </a:p>
          <a:p>
            <a:pPr eaLnBrk="1" hangingPunct="1">
              <a:lnSpc>
                <a:spcPct val="90000"/>
              </a:lnSpc>
              <a:buSzPct val="75000"/>
              <a:buFont typeface="Zapf Dingbats" charset="0"/>
              <a:buBlip>
                <a:blip r:embed="rId3"/>
              </a:buBlip>
              <a:tabLst>
                <a:tab pos="3771900" algn="l"/>
              </a:tabLst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10</a:t>
            </a:r>
            <a:r>
              <a:rPr lang="en-US" sz="1800" baseline="30000" dirty="0">
                <a:latin typeface="Verdana" charset="0"/>
                <a:ea typeface="ＭＳ Ｐゴシック" charset="0"/>
                <a:cs typeface="ＭＳ Ｐゴシック" charset="0"/>
              </a:rPr>
              <a:t>5</a:t>
            </a: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-10</a:t>
            </a:r>
            <a:r>
              <a:rPr lang="en-US" sz="1800" baseline="30000" dirty="0">
                <a:latin typeface="Verdana" charset="0"/>
                <a:ea typeface="ＭＳ Ｐゴシック" charset="0"/>
                <a:cs typeface="ＭＳ Ｐゴシック" charset="0"/>
              </a:rPr>
              <a:t>7</a:t>
            </a: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 species</a:t>
            </a:r>
          </a:p>
          <a:p>
            <a:pPr eaLnBrk="1" hangingPunct="1">
              <a:lnSpc>
                <a:spcPct val="90000"/>
              </a:lnSpc>
              <a:buSzPct val="75000"/>
              <a:buFont typeface="Zapf Dingbats" charset="0"/>
              <a:buBlip>
                <a:blip r:embed="rId3"/>
              </a:buBlip>
              <a:tabLst>
                <a:tab pos="3771900" algn="l"/>
              </a:tabLst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Capable of 4 simultaneous mutations in every gene in 0.4 h</a:t>
            </a:r>
          </a:p>
          <a:p>
            <a:pPr eaLnBrk="1" hangingPunct="1">
              <a:lnSpc>
                <a:spcPct val="90000"/>
              </a:lnSpc>
              <a:buSzPct val="75000"/>
              <a:buFont typeface="Zapf Dingbats" charset="0"/>
              <a:buBlip>
                <a:blip r:embed="rId3"/>
              </a:buBlip>
              <a:tabLst>
                <a:tab pos="3771900" algn="l"/>
              </a:tabLst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Capable of dividing every 20 minutes</a:t>
            </a:r>
          </a:p>
          <a:p>
            <a:pPr eaLnBrk="1" hangingPunct="1">
              <a:lnSpc>
                <a:spcPct val="90000"/>
              </a:lnSpc>
              <a:buSzPct val="75000"/>
              <a:buFont typeface="Zapf Dingbats" charset="0"/>
              <a:buBlip>
                <a:blip r:embed="rId3"/>
              </a:buBlip>
              <a:tabLst>
                <a:tab pos="3771900" algn="l"/>
              </a:tabLst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Human Body 10</a:t>
            </a:r>
            <a:r>
              <a:rPr lang="en-US" sz="1800" baseline="30000" dirty="0">
                <a:latin typeface="Verdana" charset="0"/>
                <a:ea typeface="ＭＳ Ｐゴシック" charset="0"/>
                <a:cs typeface="ＭＳ Ｐゴシック" charset="0"/>
              </a:rPr>
              <a:t>14</a:t>
            </a: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 cells with 10</a:t>
            </a:r>
            <a:r>
              <a:rPr lang="en-US" sz="1800" baseline="30000" dirty="0">
                <a:latin typeface="Verdana" charset="0"/>
                <a:ea typeface="ＭＳ Ｐゴシック" charset="0"/>
                <a:cs typeface="ＭＳ Ｐゴシック" charset="0"/>
              </a:rPr>
              <a:t>15</a:t>
            </a: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 bacteria, 5K-10K species</a:t>
            </a:r>
          </a:p>
          <a:p>
            <a:pPr eaLnBrk="1" hangingPunct="1">
              <a:lnSpc>
                <a:spcPct val="90000"/>
              </a:lnSpc>
              <a:buSzPct val="75000"/>
              <a:buFont typeface="Zapf Dingbats" charset="0"/>
              <a:buBlip>
                <a:blip r:embed="rId3"/>
              </a:buBlip>
              <a:tabLst>
                <a:tab pos="3771900" algn="l"/>
              </a:tabLst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&gt; 3.7 billion years of microbial evolution on earth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5855" y="318195"/>
            <a:ext cx="560705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Impact" charset="0"/>
                <a:ea typeface="ＭＳ Ｐゴシック" charset="0"/>
                <a:cs typeface="ＭＳ Ｐゴシック" charset="0"/>
              </a:rPr>
              <a:t>Microbial* Life on Earth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5638800" y="6442075"/>
            <a:ext cx="335280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(in part Whitman et al., 1998)</a:t>
            </a:r>
          </a:p>
        </p:txBody>
      </p:sp>
      <p:sp>
        <p:nvSpPr>
          <p:cNvPr id="524293" name="Text Box 5"/>
          <p:cNvSpPr txBox="1">
            <a:spLocks noChangeArrowheads="1"/>
          </p:cNvSpPr>
          <p:nvPr/>
        </p:nvSpPr>
        <p:spPr bwMode="auto">
          <a:xfrm>
            <a:off x="1905000" y="5867400"/>
            <a:ext cx="373380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* Prokaryotes only, Pg = 10</a:t>
            </a:r>
            <a:r>
              <a:rPr lang="en-US" sz="1800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15 </a:t>
            </a:r>
            <a:r>
              <a:rPr lang="en-US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g </a:t>
            </a:r>
          </a:p>
        </p:txBody>
      </p:sp>
      <p:pic>
        <p:nvPicPr>
          <p:cNvPr id="849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75" y="1239915"/>
            <a:ext cx="2160126" cy="20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4295" name="Text Box 7"/>
          <p:cNvSpPr txBox="1">
            <a:spLocks noChangeArrowheads="1"/>
          </p:cNvSpPr>
          <p:nvPr/>
        </p:nvSpPr>
        <p:spPr bwMode="auto">
          <a:xfrm>
            <a:off x="3880710" y="817460"/>
            <a:ext cx="1295400" cy="420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Cells</a:t>
            </a:r>
          </a:p>
        </p:txBody>
      </p:sp>
    </p:spTree>
    <p:extLst>
      <p:ext uri="{BB962C8B-B14F-4D97-AF65-F5344CB8AC3E}">
        <p14:creationId xmlns:p14="http://schemas.microsoft.com/office/powerpoint/2010/main" val="15978284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766763"/>
            <a:ext cx="3328988" cy="60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3346450" y="823913"/>
            <a:ext cx="34956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 i="1" dirty="0"/>
              <a:t>Lin et al. </a:t>
            </a:r>
            <a:r>
              <a:rPr lang="ja-JP" altLang="en-US" sz="1800" i="1" dirty="0"/>
              <a:t>“</a:t>
            </a:r>
            <a:r>
              <a:rPr lang="en-US" sz="1800" i="1" dirty="0"/>
              <a:t>Long-Term Sustainability of a High-Energy, Low-Diversity Crustal Biome</a:t>
            </a:r>
            <a:r>
              <a:rPr lang="ja-JP" altLang="en-US" sz="1800" i="1" dirty="0"/>
              <a:t>”</a:t>
            </a:r>
            <a:r>
              <a:rPr lang="en-US" sz="1800" i="1" dirty="0"/>
              <a:t> </a:t>
            </a:r>
            <a:r>
              <a:rPr lang="en-US" sz="1600" i="1" dirty="0"/>
              <a:t>Science</a:t>
            </a:r>
            <a:r>
              <a:rPr lang="en-US" sz="1800" i="1" dirty="0"/>
              <a:t> 10/06</a:t>
            </a:r>
          </a:p>
          <a:p>
            <a:pPr algn="ctr" eaLnBrk="1" hangingPunct="1"/>
            <a:r>
              <a:rPr lang="en-US" sz="1800" i="1" dirty="0" err="1"/>
              <a:t>Chivian</a:t>
            </a:r>
            <a:r>
              <a:rPr lang="en-US" sz="1800" i="1" dirty="0"/>
              <a:t> et al. </a:t>
            </a:r>
            <a:r>
              <a:rPr lang="en-US" sz="1800" i="1" dirty="0" smtClean="0"/>
              <a:t>Science</a:t>
            </a:r>
            <a:endParaRPr lang="en-US" sz="1800" i="1" dirty="0"/>
          </a:p>
        </p:txBody>
      </p:sp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3321050" y="3859213"/>
            <a:ext cx="35083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/>
              <a:t>Despite knowing most of the chemical conditions,</a:t>
            </a:r>
          </a:p>
          <a:p>
            <a:pPr algn="ctr" eaLnBrk="1" hangingPunct="1"/>
            <a:r>
              <a:rPr lang="en-US" sz="1600"/>
              <a:t>We could not grow</a:t>
            </a:r>
          </a:p>
          <a:p>
            <a:pPr algn="ctr" eaLnBrk="1" hangingPunct="1"/>
            <a:r>
              <a:rPr lang="en-US" sz="1600" i="1"/>
              <a:t>Desulforudis audaxviator</a:t>
            </a:r>
          </a:p>
          <a:p>
            <a:pPr algn="ctr" eaLnBrk="1" hangingPunct="1"/>
            <a:endParaRPr lang="en-US" sz="1600"/>
          </a:p>
          <a:p>
            <a:pPr algn="ctr" eaLnBrk="1" hangingPunct="1"/>
            <a:r>
              <a:rPr lang="en-US" sz="1600"/>
              <a:t>But it is the major organism there:</a:t>
            </a:r>
          </a:p>
          <a:p>
            <a:pPr algn="ctr" eaLnBrk="1" hangingPunct="1"/>
            <a:r>
              <a:rPr lang="en-US" sz="1600"/>
              <a:t>94+% (16S PCR) to 99.9+% (metagenomics) of the bacteria</a:t>
            </a:r>
          </a:p>
          <a:p>
            <a:pPr algn="ctr" eaLnBrk="1" hangingPunct="1"/>
            <a:endParaRPr lang="en-US" sz="1600"/>
          </a:p>
          <a:p>
            <a:pPr algn="ctr" eaLnBrk="1" hangingPunct="1"/>
            <a:endParaRPr lang="en-US" sz="1600"/>
          </a:p>
          <a:p>
            <a:pPr algn="ctr" eaLnBrk="1" hangingPunct="1"/>
            <a:r>
              <a:rPr lang="en-US" sz="1600"/>
              <a:t>So how do we study it?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3421063" y="2603500"/>
            <a:ext cx="328453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33339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/>
              <a:t>Radioactivity splits water and regenerates system</a:t>
            </a:r>
          </a:p>
          <a:p>
            <a:pPr algn="ctr" eaLnBrk="1" hangingPunct="1"/>
            <a:endParaRPr lang="en-US" sz="1600"/>
          </a:p>
          <a:p>
            <a:pPr algn="ctr" eaLnBrk="1" hangingPunct="1"/>
            <a:r>
              <a:rPr lang="en-US" sz="1600"/>
              <a:t>Life on/under MARS?</a:t>
            </a:r>
          </a:p>
        </p:txBody>
      </p:sp>
      <p:pic>
        <p:nvPicPr>
          <p:cNvPr id="244743" name="Picture 7" descr="Biofil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05"/>
          <a:stretch>
            <a:fillRect/>
          </a:stretch>
        </p:blipFill>
        <p:spPr bwMode="auto">
          <a:xfrm>
            <a:off x="6864350" y="838200"/>
            <a:ext cx="227806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7008813" y="6172200"/>
            <a:ext cx="20129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Homestake Mine</a:t>
            </a:r>
          </a:p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8,000 ft Lead, SD</a:t>
            </a:r>
          </a:p>
        </p:txBody>
      </p:sp>
    </p:spTree>
    <p:extLst>
      <p:ext uri="{BB962C8B-B14F-4D97-AF65-F5344CB8AC3E}">
        <p14:creationId xmlns:p14="http://schemas.microsoft.com/office/powerpoint/2010/main" val="18156003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Environmental Biotechnology</a:t>
            </a:r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" t="36717"/>
          <a:stretch>
            <a:fillRect/>
          </a:stretch>
        </p:blipFill>
        <p:spPr bwMode="auto">
          <a:xfrm>
            <a:off x="0" y="1649413"/>
            <a:ext cx="9144000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53" name="Rectangle 5"/>
          <p:cNvSpPr>
            <a:spLocks noChangeArrowheads="1"/>
          </p:cNvSpPr>
          <p:nvPr/>
        </p:nvSpPr>
        <p:spPr bwMode="auto">
          <a:xfrm>
            <a:off x="1371600" y="152400"/>
            <a:ext cx="68580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A0000">
                <a:alpha val="74998"/>
              </a:srgbClr>
            </a:outerShdw>
          </a:effectLst>
        </p:spPr>
        <p:txBody>
          <a:bodyPr lIns="90478" tIns="44446" rIns="90478" bIns="44446" anchor="ctr"/>
          <a:lstStyle/>
          <a:p>
            <a:pPr eaLnBrk="0" hangingPunct="0">
              <a:lnSpc>
                <a:spcPct val="90000"/>
              </a:lnSpc>
              <a:defRPr/>
            </a:pPr>
            <a:endParaRPr lang="en-US" sz="3600" i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0650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43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coli_16s_small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2238" y="1719263"/>
            <a:ext cx="3929062" cy="4402137"/>
          </a:xfrm>
        </p:spPr>
      </p:pic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827088"/>
            <a:ext cx="8313738" cy="1295400"/>
          </a:xfrm>
        </p:spPr>
        <p:txBody>
          <a:bodyPr/>
          <a:lstStyle/>
          <a:p>
            <a:pPr eaLnBrk="1" hangingPunct="1"/>
            <a:r>
              <a:rPr lang="en-US" sz="3200" b="0">
                <a:latin typeface="Arial" charset="0"/>
              </a:rPr>
              <a:t>Stable biomarkers for molecular characteri-zation of microbial communities</a:t>
            </a:r>
            <a:endParaRPr lang="en-US" b="0">
              <a:latin typeface="Arial" charset="0"/>
            </a:endParaRP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3213" y="2740025"/>
            <a:ext cx="5227637" cy="3527425"/>
          </a:xfrm>
        </p:spPr>
        <p:txBody>
          <a:bodyPr/>
          <a:lstStyle/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Small subunit rRNA (16S rRNA)</a:t>
            </a:r>
          </a:p>
          <a:p>
            <a:pPr lvl="2" eaLnBrk="1" hangingPunct="1"/>
            <a:endParaRPr lang="en-US" sz="200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sz="1900">
                <a:latin typeface="Arial" charset="0"/>
                <a:ea typeface="ＭＳ Ｐゴシック" charset="0"/>
              </a:rPr>
              <a:t>Found in prokaryotic ribosomes</a:t>
            </a:r>
          </a:p>
          <a:p>
            <a:pPr lvl="3" eaLnBrk="1" hangingPunct="1"/>
            <a:r>
              <a:rPr lang="en-US" sz="1600">
                <a:latin typeface="Arial" charset="0"/>
                <a:ea typeface="ＭＳ Ｐゴシック" charset="0"/>
              </a:rPr>
              <a:t>Structurally conserved</a:t>
            </a:r>
          </a:p>
          <a:p>
            <a:pPr lvl="3" eaLnBrk="1" hangingPunct="1"/>
            <a:endParaRPr lang="en-US" sz="160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sz="1900">
                <a:latin typeface="Arial" charset="0"/>
                <a:ea typeface="ＭＳ Ｐゴシック" charset="0"/>
              </a:rPr>
              <a:t>Conserved regions – useful for designing primers for PCR</a:t>
            </a:r>
          </a:p>
          <a:p>
            <a:pPr lvl="2" eaLnBrk="1" hangingPunct="1"/>
            <a:endParaRPr lang="en-US" sz="190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sz="1900">
                <a:latin typeface="Arial" charset="0"/>
                <a:ea typeface="ＭＳ Ｐゴシック" charset="0"/>
              </a:rPr>
              <a:t>Variable regions useful for inferring phylogeny and distinguishing taxa</a:t>
            </a:r>
            <a:endParaRPr lang="en-US" sz="2100">
              <a:latin typeface="Arial" charset="0"/>
              <a:ea typeface="ＭＳ Ｐゴシック" charset="0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-7018338" y="-3341688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5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Database and Online Tools for</a:t>
            </a:r>
            <a:br>
              <a:rPr lang="en-US" sz="2800">
                <a:latin typeface="Arial" charset="0"/>
              </a:rPr>
            </a:br>
            <a:r>
              <a:rPr lang="en-US" sz="2800">
                <a:latin typeface="Arial" charset="0"/>
              </a:rPr>
              <a:t>Microbial Ecology</a:t>
            </a:r>
            <a:endParaRPr lang="en-US" sz="1800">
              <a:latin typeface="Times New Roman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286000" y="11303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3843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http://greengenes.lbl.gov</a:t>
            </a:r>
            <a:endParaRPr lang="en-US" b="1">
              <a:latin typeface="Times New Roman" charset="0"/>
            </a:endParaRPr>
          </a:p>
        </p:txBody>
      </p:sp>
      <p:pic>
        <p:nvPicPr>
          <p:cNvPr id="22533" name="Picture 5" descr="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49657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867400" y="1752600"/>
            <a:ext cx="32766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/>
              <a:t>Comprehensive 16S rRNA gene database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Quality controlled for chimera-checked full length genes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Worldwide resource, over 30,000 independent queries every month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Updated every 1-2 weeks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Compatible with Phylochip output.</a:t>
            </a:r>
          </a:p>
          <a:p>
            <a:pPr eaLnBrk="1" hangingPunct="1">
              <a:buFont typeface="Arial" charset="0"/>
              <a:buChar char="•"/>
            </a:pPr>
            <a:endParaRPr lang="en-US" sz="1600">
              <a:latin typeface="Times New Roman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66800" y="6172200"/>
            <a:ext cx="6197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Times New Roman" charset="0"/>
              </a:rPr>
              <a:t>T.Z. DeSantis et al. (2006) Greengenes: Chimera-checked 16S rRNA gene database </a:t>
            </a:r>
          </a:p>
          <a:p>
            <a:pPr eaLnBrk="1" hangingPunct="1"/>
            <a:r>
              <a:rPr lang="en-US" sz="1400">
                <a:latin typeface="Times New Roman" charset="0"/>
              </a:rPr>
              <a:t>and workbench compatible with ARB. Appl. Environ. Micro. </a:t>
            </a:r>
            <a:r>
              <a:rPr lang="en-US" sz="1400" b="1">
                <a:latin typeface="Times New Roman" charset="0"/>
              </a:rPr>
              <a:t>72:</a:t>
            </a:r>
            <a:r>
              <a:rPr lang="en-US" sz="1400">
                <a:latin typeface="Times New Roman" charset="0"/>
              </a:rPr>
              <a:t>5069-5072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914400" y="6172200"/>
            <a:ext cx="6400800" cy="609600"/>
          </a:xfrm>
          <a:prstGeom prst="rect">
            <a:avLst/>
          </a:prstGeom>
          <a:noFill/>
          <a:ln w="9525">
            <a:solidFill>
              <a:srgbClr val="FF1C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81000" y="3124200"/>
            <a:ext cx="4537075" cy="3657600"/>
            <a:chOff x="886" y="672"/>
            <a:chExt cx="4106" cy="3037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886" y="672"/>
              <a:ext cx="4106" cy="3037"/>
              <a:chOff x="934" y="803"/>
              <a:chExt cx="4106" cy="3037"/>
            </a:xfrm>
          </p:grpSpPr>
          <p:pic>
            <p:nvPicPr>
              <p:cNvPr id="26631" name="Picture 3" descr="genechip2"/>
              <p:cNvPicPr>
                <a:picLocks noChangeAspect="1" noChangeArrowheads="1"/>
              </p:cNvPicPr>
              <p:nvPr/>
            </p:nvPicPr>
            <p:blipFill>
              <a:blip r:embed="rId3"/>
              <a:srcRect l="44438" t="14063" r="27141" b="26437"/>
              <a:stretch>
                <a:fillRect/>
              </a:stretch>
            </p:blipFill>
            <p:spPr bwMode="auto">
              <a:xfrm>
                <a:off x="934" y="803"/>
                <a:ext cx="1070" cy="1469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</p:pic>
          <p:pic>
            <p:nvPicPr>
              <p:cNvPr id="26632" name="Picture 4" descr="array scan 3"/>
              <p:cNvPicPr>
                <a:picLocks noChangeAspect="1" noChangeArrowheads="1"/>
              </p:cNvPicPr>
              <p:nvPr/>
            </p:nvPicPr>
            <p:blipFill>
              <a:blip r:embed="rId4"/>
              <a:srcRect l="10782" t="12012" r="39375" b="24609"/>
              <a:stretch>
                <a:fillRect/>
              </a:stretch>
            </p:blipFill>
            <p:spPr bwMode="auto">
              <a:xfrm>
                <a:off x="1946" y="1709"/>
                <a:ext cx="1596" cy="1462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</p:pic>
          <p:pic>
            <p:nvPicPr>
              <p:cNvPr id="26633" name="Picture 5" descr="array scan 4"/>
              <p:cNvPicPr>
                <a:picLocks noChangeAspect="1" noChangeArrowheads="1"/>
              </p:cNvPicPr>
              <p:nvPr/>
            </p:nvPicPr>
            <p:blipFill>
              <a:blip r:embed="rId5"/>
              <a:srcRect l="5624" t="10254" r="24844" b="22559"/>
              <a:stretch>
                <a:fillRect/>
              </a:stretch>
            </p:blipFill>
            <p:spPr bwMode="auto">
              <a:xfrm>
                <a:off x="3361" y="2482"/>
                <a:ext cx="1676" cy="135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</p:pic>
          <p:sp>
            <p:nvSpPr>
              <p:cNvPr id="26634" name="Line 6"/>
              <p:cNvSpPr>
                <a:spLocks noChangeShapeType="1"/>
              </p:cNvSpPr>
              <p:nvPr/>
            </p:nvSpPr>
            <p:spPr bwMode="auto">
              <a:xfrm>
                <a:off x="1632" y="1488"/>
                <a:ext cx="1872" cy="192"/>
              </a:xfrm>
              <a:prstGeom prst="line">
                <a:avLst/>
              </a:prstGeom>
              <a:noFill/>
              <a:ln w="47625">
                <a:solidFill>
                  <a:srgbClr val="FF99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35" name="Line 7"/>
              <p:cNvSpPr>
                <a:spLocks noChangeShapeType="1"/>
              </p:cNvSpPr>
              <p:nvPr/>
            </p:nvSpPr>
            <p:spPr bwMode="auto">
              <a:xfrm>
                <a:off x="1296" y="1824"/>
                <a:ext cx="672" cy="1344"/>
              </a:xfrm>
              <a:prstGeom prst="line">
                <a:avLst/>
              </a:prstGeom>
              <a:noFill/>
              <a:ln w="47625">
                <a:solidFill>
                  <a:srgbClr val="FF99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36" name="Line 8"/>
              <p:cNvSpPr>
                <a:spLocks noChangeShapeType="1"/>
              </p:cNvSpPr>
              <p:nvPr/>
            </p:nvSpPr>
            <p:spPr bwMode="auto">
              <a:xfrm>
                <a:off x="2976" y="2256"/>
                <a:ext cx="384" cy="1584"/>
              </a:xfrm>
              <a:prstGeom prst="line">
                <a:avLst/>
              </a:prstGeom>
              <a:noFill/>
              <a:ln w="47625">
                <a:solidFill>
                  <a:srgbClr val="FF99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37" name="Line 9"/>
              <p:cNvSpPr>
                <a:spLocks noChangeShapeType="1"/>
              </p:cNvSpPr>
              <p:nvPr/>
            </p:nvSpPr>
            <p:spPr bwMode="auto">
              <a:xfrm>
                <a:off x="3074" y="2189"/>
                <a:ext cx="1966" cy="307"/>
              </a:xfrm>
              <a:prstGeom prst="line">
                <a:avLst/>
              </a:prstGeom>
              <a:noFill/>
              <a:ln w="47625">
                <a:solidFill>
                  <a:srgbClr val="FF99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38" name="Rectangle 10"/>
              <p:cNvSpPr>
                <a:spLocks noChangeArrowheads="1"/>
              </p:cNvSpPr>
              <p:nvPr/>
            </p:nvSpPr>
            <p:spPr bwMode="auto">
              <a:xfrm>
                <a:off x="2976" y="2175"/>
                <a:ext cx="80" cy="81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630" name="Rectangle 11"/>
            <p:cNvSpPr>
              <a:spLocks noChangeArrowheads="1"/>
            </p:cNvSpPr>
            <p:nvPr/>
          </p:nvSpPr>
          <p:spPr bwMode="auto">
            <a:xfrm>
              <a:off x="1248" y="1344"/>
              <a:ext cx="336" cy="288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98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55" y="1"/>
            <a:ext cx="230184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295400" y="3810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90000"/>
                  </a:schemeClr>
                </a:solidFill>
                <a:latin typeface="Arial Narrow"/>
                <a:cs typeface="Arial Narrow"/>
              </a:rPr>
              <a:t>The Berkeley PhyloChip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44598" y="11430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folHlink"/>
                </a:solidFill>
                <a:latin typeface="Arial Narrow"/>
                <a:cs typeface="Arial Narrow"/>
              </a:rPr>
              <a:t>comprehensive microbial census</a:t>
            </a:r>
            <a:endParaRPr lang="en-US" sz="3600" b="1" dirty="0" smtClean="0">
              <a:solidFill>
                <a:schemeClr val="tx2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19812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1.1 million DNA probes to detect 59,995 bacteria</a:t>
            </a:r>
          </a:p>
          <a:p>
            <a:r>
              <a:rPr lang="en-US" sz="2400" dirty="0" smtClean="0">
                <a:latin typeface="Arial"/>
                <a:cs typeface="Arial"/>
              </a:rPr>
              <a:t>   and archaea in a single test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000" y="31242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ct val="100000"/>
              </a:spcBef>
              <a:buFont typeface="Wingdings" pitchFamily="32" charset="2"/>
              <a:buChar char="§"/>
              <a:tabLst>
                <a:tab pos="228600" algn="l"/>
              </a:tabLst>
            </a:pPr>
            <a:r>
              <a:rPr lang="en-US" sz="2400" dirty="0" smtClean="0">
                <a:latin typeface="Arial"/>
                <a:cs typeface="Arial"/>
              </a:rPr>
              <a:t>Hierarchical probes for identification at multiple taxonomic levels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81400" y="40386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ct val="100000"/>
              </a:spcBef>
              <a:buFont typeface="Wingdings" pitchFamily="32" charset="2"/>
              <a:buChar char="§"/>
              <a:tabLst>
                <a:tab pos="228600" algn="l"/>
              </a:tabLst>
            </a:pPr>
            <a:r>
              <a:rPr lang="en-US" sz="2400" dirty="0" smtClean="0">
                <a:latin typeface="Arial"/>
                <a:cs typeface="Arial"/>
              </a:rPr>
              <a:t>Rapid, repeatable and standardized method with statistical confidence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1600" y="5200472"/>
            <a:ext cx="3962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ct val="100000"/>
              </a:spcBef>
              <a:buFont typeface="Wingdings" pitchFamily="32" charset="2"/>
              <a:buChar char="§"/>
              <a:tabLst>
                <a:tab pos="228600" algn="l"/>
              </a:tabLst>
            </a:pPr>
            <a:r>
              <a:rPr lang="en-US" sz="2400" dirty="0" smtClean="0">
                <a:latin typeface="Arial"/>
                <a:cs typeface="Arial"/>
              </a:rPr>
              <a:t>Quantitative ability validated by Latin Square analysis</a:t>
            </a:r>
          </a:p>
        </p:txBody>
      </p:sp>
    </p:spTree>
    <p:extLst>
      <p:ext uri="{BB962C8B-B14F-4D97-AF65-F5344CB8AC3E}">
        <p14:creationId xmlns:p14="http://schemas.microsoft.com/office/powerpoint/2010/main" val="233880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4" descr="G3 tree"/>
          <p:cNvPicPr>
            <a:picLocks noChangeAspect="1" noChangeArrowheads="1"/>
          </p:cNvPicPr>
          <p:nvPr/>
        </p:nvPicPr>
        <p:blipFill>
          <a:blip r:embed="rId3"/>
          <a:srcRect l="7401" r="3700"/>
          <a:stretch>
            <a:fillRect/>
          </a:stretch>
        </p:blipFill>
        <p:spPr bwMode="auto">
          <a:xfrm>
            <a:off x="666750" y="4648200"/>
            <a:ext cx="1466850" cy="12382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folHlink"/>
                </a:solidFill>
              </a:rPr>
              <a:t>Sample preparation</a:t>
            </a:r>
            <a:endParaRPr lang="en-US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2286000" y="2362200"/>
            <a:ext cx="16002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247900" y="2438400"/>
            <a:ext cx="20090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Extract </a:t>
            </a:r>
            <a:r>
              <a:rPr lang="en-US" sz="2000" dirty="0" smtClean="0"/>
              <a:t>DNA from </a:t>
            </a:r>
          </a:p>
          <a:p>
            <a:r>
              <a:rPr lang="en-US" sz="2000" dirty="0" smtClean="0"/>
              <a:t>fecal specimens</a:t>
            </a:r>
            <a:endParaRPr lang="en-US" dirty="0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6400800" y="2590800"/>
            <a:ext cx="914400" cy="129540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6858000" y="2574925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Amplify 16S rRNA gene with PCR</a:t>
            </a:r>
            <a:r>
              <a:rPr lang="en-US"/>
              <a:t>  </a:t>
            </a: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H="1">
            <a:off x="5257800" y="4876800"/>
            <a:ext cx="15240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5257800" y="4953000"/>
            <a:ext cx="220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Analyze composition</a:t>
            </a:r>
            <a:r>
              <a:rPr lang="en-US" sz="2000" dirty="0" smtClean="0"/>
              <a:t> amplified DNA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589" name="Line 30"/>
          <p:cNvSpPr>
            <a:spLocks noChangeShapeType="1"/>
          </p:cNvSpPr>
          <p:nvPr/>
        </p:nvSpPr>
        <p:spPr bwMode="auto">
          <a:xfrm flipH="1">
            <a:off x="2209800" y="4953000"/>
            <a:ext cx="16002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Text Box 31"/>
          <p:cNvSpPr txBox="1">
            <a:spLocks noChangeArrowheads="1"/>
          </p:cNvSpPr>
          <p:nvPr/>
        </p:nvSpPr>
        <p:spPr bwMode="auto">
          <a:xfrm>
            <a:off x="2133600" y="50292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Profile of entire community</a:t>
            </a:r>
            <a:r>
              <a:rPr lang="en-US"/>
              <a:t> </a:t>
            </a:r>
          </a:p>
        </p:txBody>
      </p:sp>
      <p:pic>
        <p:nvPicPr>
          <p:cNvPr id="18" name="Picture 17" descr="test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191000"/>
            <a:ext cx="1269492" cy="1726692"/>
          </a:xfrm>
          <a:prstGeom prst="rect">
            <a:avLst/>
          </a:prstGeom>
        </p:spPr>
      </p:pic>
      <p:pic>
        <p:nvPicPr>
          <p:cNvPr id="19" name="Picture 18" descr="test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108" y="1536192"/>
            <a:ext cx="1726692" cy="1435608"/>
          </a:xfrm>
          <a:prstGeom prst="rect">
            <a:avLst/>
          </a:prstGeom>
        </p:spPr>
      </p:pic>
      <p:pic>
        <p:nvPicPr>
          <p:cNvPr id="20" name="Picture 19" descr="test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886200"/>
            <a:ext cx="1359408" cy="1040892"/>
          </a:xfrm>
          <a:prstGeom prst="rect">
            <a:avLst/>
          </a:prstGeom>
        </p:spPr>
      </p:pic>
      <p:pic>
        <p:nvPicPr>
          <p:cNvPr id="21" name="Picture 20" descr="test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4024488"/>
            <a:ext cx="1955292" cy="1421892"/>
          </a:xfrm>
          <a:prstGeom prst="rect">
            <a:avLst/>
          </a:prstGeom>
        </p:spPr>
      </p:pic>
      <p:pic>
        <p:nvPicPr>
          <p:cNvPr id="22" name="Picture 21" descr="huma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562" y="1121543"/>
            <a:ext cx="1874338" cy="18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5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32766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4"/>
                </a:solidFill>
              </a:rPr>
              <a:t>PhyloChip analysis</a:t>
            </a:r>
          </a:p>
        </p:txBody>
      </p:sp>
      <p:pic>
        <p:nvPicPr>
          <p:cNvPr id="6146" name="Picture 2" descr="genotyping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611438" cy="1939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990600" y="1219200"/>
            <a:ext cx="3132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PCR amplification of </a:t>
            </a:r>
          </a:p>
          <a:p>
            <a:pPr eaLnBrk="1" hangingPunct="1"/>
            <a:r>
              <a:rPr lang="en-US" sz="2000"/>
              <a:t>community 16S rRNA genes</a:t>
            </a:r>
            <a:endParaRPr lang="en-US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453063" y="1447800"/>
            <a:ext cx="2928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Fragment and biotin label</a:t>
            </a:r>
            <a:endParaRPr lang="en-US" sz="2000">
              <a:latin typeface="Arial" charset="0"/>
            </a:endParaRP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867400" y="41148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Hybridize to array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441450" y="4114800"/>
            <a:ext cx="236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Wash, stain and scan</a:t>
            </a:r>
            <a:endParaRPr lang="en-US" sz="2000">
              <a:latin typeface="Arial" charset="0"/>
            </a:endParaRPr>
          </a:p>
        </p:txBody>
      </p:sp>
      <p:sp>
        <p:nvSpPr>
          <p:cNvPr id="6151" name="Line 10"/>
          <p:cNvSpPr>
            <a:spLocks noChangeShapeType="1"/>
          </p:cNvSpPr>
          <p:nvPr/>
        </p:nvSpPr>
        <p:spPr bwMode="auto">
          <a:xfrm flipH="1">
            <a:off x="4291013" y="5532438"/>
            <a:ext cx="942975" cy="0"/>
          </a:xfrm>
          <a:prstGeom prst="line">
            <a:avLst/>
          </a:prstGeom>
          <a:noFill/>
          <a:ln w="1270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 flipH="1">
            <a:off x="6924675" y="3581400"/>
            <a:ext cx="1588" cy="596900"/>
          </a:xfrm>
          <a:prstGeom prst="line">
            <a:avLst/>
          </a:prstGeom>
          <a:noFill/>
          <a:ln w="1143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 rot="10800000" flipH="1">
            <a:off x="4267200" y="2895600"/>
            <a:ext cx="942975" cy="0"/>
          </a:xfrm>
          <a:prstGeom prst="line">
            <a:avLst/>
          </a:prstGeom>
          <a:noFill/>
          <a:ln w="1270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4" name="Picture 23" descr="tagged_and_untagg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2971800" cy="221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4" descr="hybridization_of_tagged_prob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0" r="9894" b="9189"/>
          <a:stretch>
            <a:fillRect/>
          </a:stretch>
        </p:blipFill>
        <p:spPr bwMode="auto">
          <a:xfrm>
            <a:off x="5562600" y="4572000"/>
            <a:ext cx="29575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 Box 6"/>
          <p:cNvSpPr txBox="1">
            <a:spLocks noChangeArrowheads="1"/>
          </p:cNvSpPr>
          <p:nvPr/>
        </p:nvSpPr>
        <p:spPr bwMode="auto">
          <a:xfrm>
            <a:off x="5334000" y="228600"/>
            <a:ext cx="228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Extract DNA/RNA</a:t>
            </a:r>
          </a:p>
          <a:p>
            <a:pPr eaLnBrk="1" hangingPunct="1"/>
            <a:r>
              <a:rPr lang="en-US" sz="2000"/>
              <a:t>Environmental sample</a:t>
            </a:r>
            <a:endParaRPr lang="en-US"/>
          </a:p>
        </p:txBody>
      </p:sp>
      <p:pic>
        <p:nvPicPr>
          <p:cNvPr id="6157" name="Picture 29" descr="Baker sampl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t="23438" r="29742" b="31688"/>
          <a:stretch>
            <a:fillRect/>
          </a:stretch>
        </p:blipFill>
        <p:spPr bwMode="auto">
          <a:xfrm>
            <a:off x="7696200" y="152400"/>
            <a:ext cx="1447800" cy="127952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Line 12"/>
          <p:cNvSpPr>
            <a:spLocks noChangeShapeType="1"/>
          </p:cNvSpPr>
          <p:nvPr/>
        </p:nvSpPr>
        <p:spPr bwMode="auto">
          <a:xfrm rot="10800000" flipV="1">
            <a:off x="3733800" y="838200"/>
            <a:ext cx="1524000" cy="609600"/>
          </a:xfrm>
          <a:prstGeom prst="line">
            <a:avLst/>
          </a:prstGeom>
          <a:noFill/>
          <a:ln w="1270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9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313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66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552</Words>
  <Application>Microsoft Macintosh PowerPoint</Application>
  <PresentationFormat>On-screen Show (4:3)</PresentationFormat>
  <Paragraphs>112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Solutions for microbial community analysis</vt:lpstr>
      <vt:lpstr>Microbial* Life on Earth</vt:lpstr>
      <vt:lpstr>PowerPoint Presentation</vt:lpstr>
      <vt:lpstr>Environmental Biotechnology</vt:lpstr>
      <vt:lpstr>Stable biomarkers for molecular characteri-zation of microbial communities</vt:lpstr>
      <vt:lpstr>Database and Online Tools for Microbial Ecology</vt:lpstr>
      <vt:lpstr>PowerPoint Presentation</vt:lpstr>
      <vt:lpstr>Sample preparation</vt:lpstr>
      <vt:lpstr>PhyloChip analysis</vt:lpstr>
      <vt:lpstr>PowerPoint Presentation</vt:lpstr>
      <vt:lpstr>Probe-sets responsive to increasing concentration</vt:lpstr>
      <vt:lpstr>PhyloChip Probe Design</vt:lpstr>
      <vt:lpstr>Advantages of phylogenetic microarray approach to microbial community monitoring in the environment</vt:lpstr>
    </vt:vector>
  </TitlesOfParts>
  <Company>Berkeley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Microbial* Life on Earth</dc:title>
  <dc:creator>Gary Andersen</dc:creator>
  <cp:lastModifiedBy>Gary Andersen</cp:lastModifiedBy>
  <cp:revision>7</cp:revision>
  <dcterms:created xsi:type="dcterms:W3CDTF">2013-01-31T23:49:23Z</dcterms:created>
  <dcterms:modified xsi:type="dcterms:W3CDTF">2013-02-01T00:41:35Z</dcterms:modified>
</cp:coreProperties>
</file>