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527" r:id="rId2"/>
    <p:sldId id="528" r:id="rId3"/>
    <p:sldId id="529" r:id="rId4"/>
    <p:sldId id="498" r:id="rId5"/>
    <p:sldId id="548" r:id="rId6"/>
    <p:sldId id="478" r:id="rId7"/>
    <p:sldId id="515" r:id="rId8"/>
    <p:sldId id="533" r:id="rId9"/>
    <p:sldId id="535" r:id="rId10"/>
    <p:sldId id="545" r:id="rId11"/>
    <p:sldId id="546" r:id="rId12"/>
    <p:sldId id="549" r:id="rId13"/>
    <p:sldId id="54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EEE73"/>
    <a:srgbClr val="565656"/>
    <a:srgbClr val="FF66FF"/>
    <a:srgbClr val="FF9600"/>
    <a:srgbClr val="E9AB00"/>
    <a:srgbClr val="F49300"/>
    <a:srgbClr val="FFAE00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73" autoAdjust="0"/>
    <p:restoredTop sz="9466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1632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6A68D3-852F-8746-8F60-B29B55AA74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9E352D75-A616-F842-B341-D7C943B38A3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155A7D99-3078-E34B-87D2-08252A0C68F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3D859C2C-128D-3F40-A099-DBB478A2777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600" b="1">
                <a:ea typeface="ＭＳ Ｐゴシック" charset="0"/>
                <a:cs typeface="ＭＳ Ｐゴシック" charset="0"/>
              </a:rPr>
              <a:t>Strong potential for source identification based on bacterial community differences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0C923B8C-B508-CB49-8A1E-C41EA9687B9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0C923B8C-B508-CB49-8A1E-C41EA9687B9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2AFCCA6C-455B-0D49-B952-A45C91E3EDC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5789A-99DE-8D43-8634-7A5AC1E1D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54FF7-F031-0842-81E8-2FD8E9BEB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1674E-75DD-0D46-A9D9-FA3BE1AD36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CEF36-730A-C04B-BBFF-672FA54D4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3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32452-ED3B-EA4F-ABB3-472FDF2FA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FB7BD-EA25-C045-B1A5-9CE22E988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8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D42E2-EBBD-A545-A565-1C0E845D1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84BE5-E8C8-594E-B53E-8444FEBC6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9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C18E-3D4B-2847-B6AB-87FBD743F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66F13-A736-0C46-9ECB-A46A56956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3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576E2-E51D-A140-965B-82B267DBF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E1639"/>
            </a:gs>
            <a:gs pos="100000">
              <a:srgbClr val="4E54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07B6A4-ECD3-8543-8BC3-BA2D588D982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8077200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folHlink"/>
                </a:solidFill>
                <a:latin typeface="Myriad Pro" charset="0"/>
                <a:ea typeface="ＭＳ Ｐゴシック" charset="0"/>
                <a:cs typeface="ＭＳ Ｐゴシック" charset="0"/>
              </a:rPr>
              <a:t>Harnessing the power of fecal microbial communities to assess health risks in the environment</a:t>
            </a: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09800"/>
            <a:ext cx="7772400" cy="1371600"/>
          </a:xfrm>
        </p:spPr>
        <p:txBody>
          <a:bodyPr/>
          <a:lstStyle/>
          <a:p>
            <a:pPr eaLnBrk="1" hangingPunct="1"/>
            <a:endParaRPr lang="en-US" sz="1800" b="1" dirty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b="1" dirty="0">
                <a:latin typeface="Myriad Pro" charset="0"/>
                <a:ea typeface="ＭＳ Ｐゴシック" charset="0"/>
                <a:cs typeface="ＭＳ Ｐゴシック" charset="0"/>
              </a:rPr>
              <a:t>Eric Dubinsky</a:t>
            </a:r>
          </a:p>
          <a:p>
            <a:pPr eaLnBrk="1" hangingPunct="1"/>
            <a:r>
              <a:rPr lang="en-US" sz="2000" dirty="0" smtClean="0">
                <a:latin typeface="Myriad Pro" charset="0"/>
                <a:ea typeface="ＭＳ Ｐゴシック" charset="0"/>
                <a:cs typeface="ＭＳ Ｐゴシック" charset="0"/>
              </a:rPr>
              <a:t>Lawrence Berkeley National Laboratory</a:t>
            </a:r>
            <a:endParaRPr lang="en-US" sz="2000" dirty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400" dirty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689100" cy="1028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uman-Weight-Tied-To-Gut-Bacteria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668904"/>
            <a:ext cx="3837296" cy="29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folHlink"/>
                </a:solidFill>
                <a:latin typeface="Myriad Pro" charset="0"/>
                <a:ea typeface="ＭＳ Ｐゴシック" charset="0"/>
                <a:cs typeface="ＭＳ Ｐゴシック" charset="0"/>
              </a:rPr>
              <a:t>Blinded study: </a:t>
            </a:r>
            <a:r>
              <a:rPr lang="en-US" sz="3200" dirty="0" err="1" smtClean="0">
                <a:solidFill>
                  <a:schemeClr val="folHlink"/>
                </a:solidFill>
                <a:latin typeface="Myriad Pro" charset="0"/>
                <a:ea typeface="ＭＳ Ｐゴシック" charset="0"/>
                <a:cs typeface="ＭＳ Ｐゴシック" charset="0"/>
              </a:rPr>
              <a:t>PhyloChip</a:t>
            </a:r>
            <a:r>
              <a:rPr lang="en-US" sz="3200" dirty="0" smtClean="0">
                <a:solidFill>
                  <a:schemeClr val="folHlink"/>
                </a:solidFill>
                <a:latin typeface="Myriad Pro" charset="0"/>
                <a:ea typeface="ＭＳ Ｐゴシック" charset="0"/>
                <a:cs typeface="ＭＳ Ｐゴシック" charset="0"/>
              </a:rPr>
              <a:t> the only method that identified all fecal sources</a:t>
            </a: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1" name="Text Box 1091"/>
          <p:cNvSpPr txBox="1">
            <a:spLocks noChangeArrowheads="1"/>
          </p:cNvSpPr>
          <p:nvPr/>
        </p:nvSpPr>
        <p:spPr bwMode="auto">
          <a:xfrm>
            <a:off x="6172200" y="4495800"/>
            <a:ext cx="2133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endParaRPr lang="en-US"/>
          </a:p>
          <a:p>
            <a:r>
              <a:rPr lang="en-US"/>
              <a:t> </a:t>
            </a:r>
            <a:endParaRPr lang="en-US" sz="36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45396"/>
              </p:ext>
            </p:extLst>
          </p:nvPr>
        </p:nvGraphicFramePr>
        <p:xfrm>
          <a:off x="1524000" y="1587808"/>
          <a:ext cx="6248400" cy="496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1803400"/>
                <a:gridCol w="2362200"/>
              </a:tblGrid>
              <a:tr h="699116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True positive rate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false positives</a:t>
                      </a: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Goose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stool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Pigeon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5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Sewage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8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ost1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786" y="2786997"/>
            <a:ext cx="5101370" cy="3826028"/>
          </a:xfrm>
          <a:prstGeom prst="rect">
            <a:avLst/>
          </a:prstGeom>
        </p:spPr>
      </p:pic>
      <p:pic>
        <p:nvPicPr>
          <p:cNvPr id="2" name="Picture 1" descr="compost4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87" y="189060"/>
            <a:ext cx="5032393" cy="37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ost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 temp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177800"/>
            <a:ext cx="4953000" cy="3201248"/>
          </a:xfrm>
          <a:prstGeom prst="rect">
            <a:avLst/>
          </a:prstGeom>
        </p:spPr>
      </p:pic>
      <p:pic>
        <p:nvPicPr>
          <p:cNvPr id="5" name="Picture 4" descr="P3 fecal bacteri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4798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Microbes love your guts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553200" cy="2743200"/>
          </a:xfrm>
        </p:spPr>
        <p:txBody>
          <a:bodyPr/>
          <a:lstStyle/>
          <a:p>
            <a:r>
              <a:rPr lang="en-US" sz="2800" dirty="0" smtClean="0"/>
              <a:t>100 trillion microbial cells in human gut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Diverse: 300 – 1000 species in each gut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At least 80% of species uncultivated, known only by DNA sequencing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Conventional tests do not measure most fecal bacteria</a:t>
            </a:r>
          </a:p>
        </p:txBody>
      </p:sp>
      <p:pic>
        <p:nvPicPr>
          <p:cNvPr id="6" name="Picture 5" descr="gut-population-1233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438400"/>
            <a:ext cx="1600200" cy="1600200"/>
          </a:xfrm>
          <a:prstGeom prst="rect">
            <a:avLst/>
          </a:prstGeom>
        </p:spPr>
      </p:pic>
      <p:pic>
        <p:nvPicPr>
          <p:cNvPr id="7" name="Picture 6" descr="Human-Weight-Tied-To-Gut-Bacteria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652" y="5029200"/>
            <a:ext cx="2097044" cy="16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1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Community DNA sequence analysis: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taking stock of everybody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4267200" cy="4114800"/>
          </a:xfrm>
        </p:spPr>
        <p:txBody>
          <a:bodyPr/>
          <a:lstStyle/>
          <a:p>
            <a:r>
              <a:rPr lang="en-US" sz="2000" dirty="0" smtClean="0"/>
              <a:t>Comprehensive census of microbial community is cheaper, faster than ever</a:t>
            </a:r>
            <a:endParaRPr lang="en-US" sz="2000" dirty="0"/>
          </a:p>
          <a:p>
            <a:r>
              <a:rPr lang="en-US" sz="2000" dirty="0" smtClean="0"/>
              <a:t>Opportunity </a:t>
            </a:r>
            <a:r>
              <a:rPr lang="en-US" sz="2000" dirty="0"/>
              <a:t>to </a:t>
            </a:r>
            <a:r>
              <a:rPr lang="en-US" sz="2000" dirty="0" smtClean="0"/>
              <a:t>use communities instead of single markers to identify pathogen sources and health risks</a:t>
            </a:r>
          </a:p>
          <a:p>
            <a:r>
              <a:rPr lang="en-US" sz="2000" dirty="0" smtClean="0"/>
              <a:t>Can develop tests that are far more specific and accurate than current assays for monitoring fecal pollution</a:t>
            </a:r>
            <a:endParaRPr lang="en-US" sz="2000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302125" y="2286000"/>
            <a:ext cx="4537075" cy="3657600"/>
            <a:chOff x="886" y="672"/>
            <a:chExt cx="4106" cy="3037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886" y="672"/>
              <a:ext cx="4106" cy="3037"/>
              <a:chOff x="934" y="803"/>
              <a:chExt cx="4106" cy="3037"/>
            </a:xfrm>
          </p:grpSpPr>
          <p:pic>
            <p:nvPicPr>
              <p:cNvPr id="9" name="Picture 3" descr="genechip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" y="803"/>
                <a:ext cx="1070" cy="1469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4" descr="array scan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1709"/>
                <a:ext cx="1596" cy="1462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5" descr="array scan 4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2482"/>
                <a:ext cx="1676" cy="135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</p:pic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1632" y="1488"/>
                <a:ext cx="1872" cy="192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1296" y="1824"/>
                <a:ext cx="672" cy="1344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2976" y="2256"/>
                <a:ext cx="384" cy="1584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3074" y="2189"/>
                <a:ext cx="1966" cy="307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976" y="2175"/>
                <a:ext cx="80" cy="81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248" y="1344"/>
              <a:ext cx="336" cy="288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41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Clean Beaches Project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5410200" cy="1981200"/>
          </a:xfrm>
        </p:spPr>
        <p:txBody>
          <a:bodyPr/>
          <a:lstStyle/>
          <a:p>
            <a:r>
              <a:rPr lang="en-US" sz="2400" dirty="0" smtClean="0"/>
              <a:t>Use </a:t>
            </a:r>
            <a:r>
              <a:rPr lang="en-US" sz="2400" dirty="0" err="1" smtClean="0"/>
              <a:t>PhyloChip</a:t>
            </a:r>
            <a:r>
              <a:rPr lang="en-US" sz="2400" dirty="0" smtClean="0"/>
              <a:t> to improve fecal source tracking in recreational waters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4478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8" descr="Baker Bea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971800" cy="18192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200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sz="2800" dirty="0" smtClean="0"/>
          </a:p>
          <a:p>
            <a:r>
              <a:rPr lang="en-US" sz="2400" dirty="0" smtClean="0"/>
              <a:t>Develop new fecal indicator tests based on microbial community differences among suspected fecal sources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r>
              <a:rPr lang="en-US" sz="2400" dirty="0" smtClean="0"/>
              <a:t>Identify bacteria associated with bad water quality at popular California beaches to determine source of contamination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0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3729477007_d4b444f27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4724400"/>
            <a:ext cx="2184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3672537648_e49b946e8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5" descr="3729545355_8595b24e2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628775"/>
            <a:ext cx="25669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3672573582_d58982386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3671873991_4c6c9487f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26543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3672556958_df1f3a82d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65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3763207023_68a97b4a3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933950"/>
            <a:ext cx="22621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1" descr="Laleh and elephant seal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16437"/>
            <a:ext cx="25146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indy and cows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299572"/>
            <a:ext cx="2057400" cy="17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omar sewag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105025"/>
            <a:ext cx="228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3729477623_3fc679174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25908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4" descr="3729524315_d10483ecc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337" y="3962400"/>
            <a:ext cx="17700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Fecal cluster dendro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19300" y="-342900"/>
            <a:ext cx="5029200" cy="830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81000" y="5791200"/>
            <a:ext cx="8305800" cy="838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yriad Pro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Fecal samples can be classified based on microbial community composition</a:t>
            </a:r>
            <a:endParaRPr lang="en-US" sz="2400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 Box 163"/>
          <p:cNvSpPr txBox="1">
            <a:spLocks noChangeArrowheads="1"/>
          </p:cNvSpPr>
          <p:nvPr/>
        </p:nvSpPr>
        <p:spPr bwMode="auto">
          <a:xfrm>
            <a:off x="22631400" y="7185916"/>
            <a:ext cx="6934200" cy="523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9279" tIns="79640" rIns="159279" bIns="79640">
            <a:prstTxWarp prst="textNoShape">
              <a:avLst/>
            </a:prstTxWarp>
            <a:spAutoFit/>
          </a:bodyPr>
          <a:lstStyle/>
          <a:p>
            <a:pPr marL="236538" indent="-236538">
              <a:buFont typeface="Arial"/>
              <a:buChar char="•"/>
            </a:pPr>
            <a:r>
              <a:rPr lang="en-US" sz="3000" dirty="0"/>
              <a:t>Detected</a:t>
            </a:r>
            <a:r>
              <a:rPr lang="en-US" sz="3000" dirty="0" smtClean="0"/>
              <a:t> 1548 </a:t>
            </a:r>
            <a:r>
              <a:rPr lang="en-US" sz="3000" dirty="0"/>
              <a:t>different bacterial subfamilies in fecal samples</a:t>
            </a:r>
            <a:endParaRPr lang="en-US" sz="3000" dirty="0" smtClean="0"/>
          </a:p>
          <a:p>
            <a:pPr marL="236538" indent="-236538"/>
            <a:endParaRPr lang="en-US" sz="3000" dirty="0" smtClean="0"/>
          </a:p>
          <a:p>
            <a:pPr marL="236538" indent="-236538">
              <a:buFont typeface="Arial"/>
              <a:buChar char="•"/>
            </a:pPr>
            <a:r>
              <a:rPr lang="en-US" sz="3000" dirty="0" smtClean="0"/>
              <a:t>Human sources form distinct cluster despite type of waste processing</a:t>
            </a:r>
          </a:p>
          <a:p>
            <a:pPr marL="236538" indent="-236538">
              <a:buFont typeface="Arial"/>
              <a:buChar char="•"/>
            </a:pPr>
            <a:endParaRPr lang="en-US" sz="3000" dirty="0" smtClean="0"/>
          </a:p>
          <a:p>
            <a:pPr marL="236538" indent="-236538">
              <a:buFont typeface="Arial"/>
              <a:buChar char="•"/>
            </a:pPr>
            <a:r>
              <a:rPr lang="en-US" sz="3000" dirty="0" smtClean="0"/>
              <a:t>Little variation among populations of ruminant animals</a:t>
            </a:r>
          </a:p>
          <a:p>
            <a:pPr marL="236538" indent="-236538">
              <a:buFont typeface="Arial"/>
              <a:buChar char="•"/>
            </a:pPr>
            <a:endParaRPr lang="en-US" sz="3000" dirty="0" smtClean="0"/>
          </a:p>
          <a:p>
            <a:pPr marL="236538" indent="-236538">
              <a:buFont typeface="Arial"/>
              <a:buChar char="•"/>
            </a:pPr>
            <a:r>
              <a:rPr lang="en-US" sz="3000" dirty="0" smtClean="0"/>
              <a:t>Variation among populations of each bird species greater than mammals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444915" y="580348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cow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25115" y="580348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cow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825915" y="580348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cow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1158515" y="580348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cow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1378551" y="580348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37FF37"/>
                </a:solidFill>
              </a:rPr>
              <a:t>elk</a:t>
            </a:r>
            <a:endParaRPr lang="en-US" sz="1200" b="1" dirty="0">
              <a:solidFill>
                <a:srgbClr val="37FF37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1558751" y="578425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elk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263351" y="578425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37FF37"/>
                </a:solidFill>
              </a:rPr>
              <a:t>elk</a:t>
            </a:r>
            <a:endParaRPr lang="en-US" sz="1200" b="1" dirty="0">
              <a:solidFill>
                <a:srgbClr val="37FF3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997550" y="578425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37FF37"/>
                </a:solidFill>
              </a:rPr>
              <a:t>elk</a:t>
            </a:r>
            <a:endParaRPr lang="en-US" sz="1200" b="1" dirty="0">
              <a:solidFill>
                <a:srgbClr val="37FF3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1703995" y="5867606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3366FF"/>
                </a:solidFill>
              </a:rPr>
              <a:t>horse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1904794" y="5867606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3366FF"/>
                </a:solidFill>
              </a:rPr>
              <a:t>horse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2057194" y="5867606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3366FF"/>
                </a:solidFill>
              </a:rPr>
              <a:t>horse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2237395" y="5867606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3366FF"/>
                </a:solidFill>
              </a:rPr>
              <a:t>horse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2375049" y="5930751"/>
            <a:ext cx="70850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>
                <a:solidFill>
                  <a:srgbClr val="660066"/>
                </a:solidFill>
              </a:rPr>
              <a:t>s</a:t>
            </a:r>
            <a:r>
              <a:rPr lang="en-US" sz="1200" b="1" dirty="0" smtClean="0">
                <a:solidFill>
                  <a:srgbClr val="660066"/>
                </a:solidFill>
              </a:rPr>
              <a:t>ea lion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2555250" y="5930751"/>
            <a:ext cx="70850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>
                <a:solidFill>
                  <a:srgbClr val="660066"/>
                </a:solidFill>
              </a:rPr>
              <a:t>s</a:t>
            </a:r>
            <a:r>
              <a:rPr lang="en-US" sz="1200" b="1" dirty="0" smtClean="0">
                <a:solidFill>
                  <a:srgbClr val="660066"/>
                </a:solidFill>
              </a:rPr>
              <a:t>ea lion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2756049" y="5930751"/>
            <a:ext cx="70850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>
                <a:solidFill>
                  <a:srgbClr val="660066"/>
                </a:solidFill>
              </a:rPr>
              <a:t>s</a:t>
            </a:r>
            <a:r>
              <a:rPr lang="en-US" sz="1200" b="1" dirty="0" smtClean="0">
                <a:solidFill>
                  <a:srgbClr val="660066"/>
                </a:solidFill>
              </a:rPr>
              <a:t>ea lion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3062361" y="5804640"/>
            <a:ext cx="456278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>
                <a:solidFill>
                  <a:srgbClr val="660066"/>
                </a:solidFill>
              </a:rPr>
              <a:t>s</a:t>
            </a:r>
            <a:r>
              <a:rPr lang="en-US" sz="1200" b="1" dirty="0" smtClean="0">
                <a:solidFill>
                  <a:srgbClr val="660066"/>
                </a:solidFill>
              </a:rPr>
              <a:t>eal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3136075" y="5930751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sewage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3316275" y="593172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sewage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3517074" y="593172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sewage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3697275" y="593172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sewage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4279074" y="5907075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sewage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5400000">
            <a:off x="4459275" y="5907075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sewage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5400000">
            <a:off x="4065451" y="5931726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err="1" smtClean="0">
                <a:solidFill>
                  <a:srgbClr val="FF0000"/>
                </a:solidFill>
              </a:rPr>
              <a:t>septage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5400000">
            <a:off x="3885250" y="5931726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err="1" smtClean="0">
                <a:solidFill>
                  <a:srgbClr val="FF0000"/>
                </a:solidFill>
              </a:rPr>
              <a:t>septage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4790777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4970978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400000">
            <a:off x="5054130" y="5918671"/>
            <a:ext cx="684340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66"/>
                </a:solidFill>
              </a:rPr>
              <a:t>pelican</a:t>
            </a:r>
            <a:endParaRPr lang="en-US" sz="1200" b="1" dirty="0">
              <a:solidFill>
                <a:srgbClr val="FF6666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5400000">
            <a:off x="5552777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5732978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5234330" y="5918671"/>
            <a:ext cx="684340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66"/>
                </a:solidFill>
              </a:rPr>
              <a:t>pelican</a:t>
            </a:r>
            <a:endParaRPr lang="en-US" sz="1200" b="1" dirty="0">
              <a:solidFill>
                <a:srgbClr val="FF666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>
            <a:off x="7291730" y="5918671"/>
            <a:ext cx="684340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66"/>
                </a:solidFill>
              </a:rPr>
              <a:t>pelican</a:t>
            </a:r>
            <a:endParaRPr lang="en-US" sz="1200" b="1" dirty="0">
              <a:solidFill>
                <a:srgbClr val="FF666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5400000">
            <a:off x="5933777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5400000">
            <a:off x="6494978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5400000">
            <a:off x="6695777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5400000">
            <a:off x="6875978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5400000">
            <a:off x="7076777" y="5801023"/>
            <a:ext cx="4490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9600"/>
                </a:solidFill>
              </a:rPr>
              <a:t>gull</a:t>
            </a:r>
            <a:endParaRPr lang="en-US" sz="1200" b="1" dirty="0">
              <a:solidFill>
                <a:srgbClr val="FF96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5400000">
            <a:off x="6003947" y="5911054"/>
            <a:ext cx="669106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FF"/>
                </a:solidFill>
              </a:rPr>
              <a:t>pigeon</a:t>
            </a:r>
            <a:endParaRPr lang="en-US" sz="1200" b="1" dirty="0">
              <a:solidFill>
                <a:srgbClr val="FF66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5400000">
            <a:off x="6204747" y="5911054"/>
            <a:ext cx="669106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FF"/>
                </a:solidFill>
              </a:rPr>
              <a:t>pigeon</a:t>
            </a:r>
            <a:endParaRPr lang="en-US" sz="1200" b="1" dirty="0">
              <a:solidFill>
                <a:srgbClr val="FF66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5400000">
            <a:off x="7023682" y="6034318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00FFFF"/>
                </a:solidFill>
              </a:rPr>
              <a:t>cormorant</a:t>
            </a:r>
            <a:endParaRPr lang="en-US" sz="1200" b="1" dirty="0">
              <a:solidFill>
                <a:srgbClr val="00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7558571" y="588043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00"/>
                </a:solidFill>
              </a:rPr>
              <a:t>goose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7759370" y="588043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00"/>
                </a:solidFill>
              </a:rPr>
              <a:t>goose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7939570" y="588043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00"/>
                </a:solidFill>
              </a:rPr>
              <a:t>goose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5400000">
            <a:off x="8140370" y="588043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  <a:flatTx/>
          </a:bodyPr>
          <a:lstStyle/>
          <a:p>
            <a:pPr algn="r"/>
            <a:r>
              <a:rPr lang="en-US" sz="1200" b="1" dirty="0" smtClean="0">
                <a:solidFill>
                  <a:srgbClr val="FF6600"/>
                </a:solidFill>
              </a:rPr>
              <a:t>goose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810000"/>
            <a:ext cx="102746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grazers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553940" y="3810000"/>
            <a:ext cx="1332928" cy="400110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FFFF"/>
                </a:solidFill>
              </a:rPr>
              <a:t>pinnipeds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10000" y="2667000"/>
            <a:ext cx="110209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humans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58000" y="1657290"/>
            <a:ext cx="767902" cy="400110"/>
          </a:xfrm>
          <a:prstGeom prst="rect">
            <a:avLst/>
          </a:prstGeom>
          <a:solidFill>
            <a:srgbClr val="F493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birds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3200" y="1657290"/>
            <a:ext cx="1299073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mammals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  <a:latin typeface="Myriad Pro" charset="0"/>
                <a:ea typeface="ＭＳ Ｐゴシック" charset="0"/>
                <a:cs typeface="ＭＳ Ｐゴシック" charset="0"/>
              </a:rPr>
              <a:t>Field application: sewage spill monitoring</a:t>
            </a:r>
            <a:r>
              <a:rPr lang="en-US" sz="2400" dirty="0" smtClean="0">
                <a:solidFill>
                  <a:srgbClr val="FFFF00"/>
                </a:solidFill>
                <a:latin typeface="Myriad Pro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Myriad Pro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FFFF00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381000" y="1189672"/>
            <a:ext cx="487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Arial" charset="0"/>
              </a:rPr>
              <a:t>764,000 gallon sewage spill </a:t>
            </a:r>
            <a:r>
              <a:rPr lang="en-US" sz="1800" dirty="0" smtClean="0">
                <a:latin typeface="Arial" charset="0"/>
              </a:rPr>
              <a:t>from Sausalito treatment plant into </a:t>
            </a:r>
            <a:r>
              <a:rPr lang="en-US" sz="1800" dirty="0">
                <a:latin typeface="Arial" charset="0"/>
              </a:rPr>
              <a:t>San Francisco </a:t>
            </a:r>
            <a:r>
              <a:rPr lang="en-US" sz="1800" dirty="0" smtClean="0">
                <a:latin typeface="Arial" charset="0"/>
              </a:rPr>
              <a:t>Bay (2009)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Arial" charset="0"/>
              </a:rPr>
              <a:t>Were high bacteria counts in Bay due to sewage spill?</a:t>
            </a:r>
          </a:p>
          <a:p>
            <a:endParaRPr lang="en-US" sz="1800" dirty="0" smtClean="0">
              <a:latin typeface="Arial" charset="0"/>
            </a:endParaRP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5715000" y="1905000"/>
            <a:ext cx="3048000" cy="3581400"/>
            <a:chOff x="3983" y="1152"/>
            <a:chExt cx="1585" cy="1968"/>
          </a:xfrm>
        </p:grpSpPr>
        <p:pic>
          <p:nvPicPr>
            <p:cNvPr id="40973" name="Picture 32" descr="ma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1152"/>
              <a:ext cx="1585" cy="19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4" name="Oval 33"/>
            <p:cNvSpPr>
              <a:spLocks noChangeArrowheads="1"/>
            </p:cNvSpPr>
            <p:nvPr/>
          </p:nvSpPr>
          <p:spPr bwMode="auto">
            <a:xfrm>
              <a:off x="4524" y="2044"/>
              <a:ext cx="93" cy="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Oval 34"/>
            <p:cNvSpPr>
              <a:spLocks noChangeArrowheads="1"/>
            </p:cNvSpPr>
            <p:nvPr/>
          </p:nvSpPr>
          <p:spPr bwMode="auto">
            <a:xfrm>
              <a:off x="4755" y="2044"/>
              <a:ext cx="93" cy="9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Oval 35"/>
            <p:cNvSpPr>
              <a:spLocks noChangeArrowheads="1"/>
            </p:cNvSpPr>
            <p:nvPr/>
          </p:nvSpPr>
          <p:spPr bwMode="auto">
            <a:xfrm>
              <a:off x="4571" y="1574"/>
              <a:ext cx="92" cy="9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Oval 36"/>
            <p:cNvSpPr>
              <a:spLocks noChangeArrowheads="1"/>
            </p:cNvSpPr>
            <p:nvPr/>
          </p:nvSpPr>
          <p:spPr bwMode="auto">
            <a:xfrm>
              <a:off x="4709" y="2325"/>
              <a:ext cx="93" cy="9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Oval 37"/>
            <p:cNvSpPr>
              <a:spLocks noChangeArrowheads="1"/>
            </p:cNvSpPr>
            <p:nvPr/>
          </p:nvSpPr>
          <p:spPr bwMode="auto">
            <a:xfrm>
              <a:off x="4617" y="2325"/>
              <a:ext cx="92" cy="9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Oval 38"/>
            <p:cNvSpPr>
              <a:spLocks noChangeArrowheads="1"/>
            </p:cNvSpPr>
            <p:nvPr/>
          </p:nvSpPr>
          <p:spPr bwMode="auto">
            <a:xfrm>
              <a:off x="4709" y="2231"/>
              <a:ext cx="93" cy="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Oval 39"/>
            <p:cNvSpPr>
              <a:spLocks noChangeArrowheads="1"/>
            </p:cNvSpPr>
            <p:nvPr/>
          </p:nvSpPr>
          <p:spPr bwMode="auto">
            <a:xfrm>
              <a:off x="4617" y="2231"/>
              <a:ext cx="92" cy="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" name="Picture 5" descr="fixing le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344955"/>
            <a:ext cx="3657600" cy="2522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86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-spi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42" y="838200"/>
            <a:ext cx="6628858" cy="51735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9144000" y="502920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7977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t-campbe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" y="4191000"/>
            <a:ext cx="3026657" cy="2362200"/>
          </a:xfrm>
          <a:prstGeom prst="rect">
            <a:avLst/>
          </a:prstGeom>
        </p:spPr>
      </p:pic>
      <p:pic>
        <p:nvPicPr>
          <p:cNvPr id="7" name="Picture 6" descr="ent-horsesho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952" y="4191000"/>
            <a:ext cx="2982048" cy="2362200"/>
          </a:xfrm>
          <a:prstGeom prst="rect">
            <a:avLst/>
          </a:prstGeom>
        </p:spPr>
      </p:pic>
      <p:pic>
        <p:nvPicPr>
          <p:cNvPr id="9" name="Picture 8" descr="ent-tomal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43" y="4191000"/>
            <a:ext cx="3026657" cy="2362200"/>
          </a:xfrm>
          <a:prstGeom prst="rect">
            <a:avLst/>
          </a:prstGeom>
        </p:spPr>
      </p:pic>
      <p:pic>
        <p:nvPicPr>
          <p:cNvPr id="12" name="Picture 11" descr="Slide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295400"/>
            <a:ext cx="3657600" cy="2743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EEE73"/>
                </a:solidFill>
              </a:rPr>
              <a:t>Are human, cattle or wildlife causing water quality problems at popular California beaches?</a:t>
            </a:r>
            <a:endParaRPr lang="en-US" sz="2800" dirty="0">
              <a:solidFill>
                <a:srgbClr val="FEEE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3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3366"/>
      </a:dk1>
      <a:lt1>
        <a:srgbClr val="FFFFFF"/>
      </a:lt1>
      <a:dk2>
        <a:srgbClr val="172C5B"/>
      </a:dk2>
      <a:lt2>
        <a:srgbClr val="CCFFFF"/>
      </a:lt2>
      <a:accent1>
        <a:srgbClr val="3366CC"/>
      </a:accent1>
      <a:accent2>
        <a:srgbClr val="00B000"/>
      </a:accent2>
      <a:accent3>
        <a:srgbClr val="ABACB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Myriad Pro"/>
        <a:ea typeface="ＭＳ Ｐゴシック"/>
        <a:cs typeface="ＭＳ Ｐゴシック"/>
      </a:majorFont>
      <a:minorFont>
        <a:latin typeface="Myriad Pro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yriad Pro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yriad Pro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17245</TotalTime>
  <Words>368</Words>
  <Application>Microsoft Macintosh PowerPoint</Application>
  <PresentationFormat>On-screen Show (4:3)</PresentationFormat>
  <Paragraphs>133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Harnessing the power of fecal microbial communities to assess health risks in the environment</vt:lpstr>
      <vt:lpstr>Microbes love your guts</vt:lpstr>
      <vt:lpstr>Community DNA sequence analysis: taking stock of everybody</vt:lpstr>
      <vt:lpstr>Clean Beaches Project</vt:lpstr>
      <vt:lpstr>PowerPoint Presentation</vt:lpstr>
      <vt:lpstr>Fecal samples can be classified based on microbial community composition</vt:lpstr>
      <vt:lpstr>Field application: sewage spill monitoring </vt:lpstr>
      <vt:lpstr>PowerPoint Presentation</vt:lpstr>
      <vt:lpstr>Are human, cattle or wildlife causing water quality problems at popular California beaches?</vt:lpstr>
      <vt:lpstr>Blinded study: PhyloChip the only method that identified all fecal sources</vt:lpstr>
      <vt:lpstr>PowerPoint Presentation</vt:lpstr>
      <vt:lpstr>PowerPoint Presentation</vt:lpstr>
      <vt:lpstr>PowerPoint Presentation</vt:lpstr>
    </vt:vector>
  </TitlesOfParts>
  <Company>Eric Dubinsky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evolutionary history of bacteria and its influence on soil biodiversity</dc:title>
  <dc:creator>Eric Dubinsky</dc:creator>
  <cp:lastModifiedBy>Eric</cp:lastModifiedBy>
  <cp:revision>1190</cp:revision>
  <cp:lastPrinted>2008-10-28T04:33:10Z</cp:lastPrinted>
  <dcterms:created xsi:type="dcterms:W3CDTF">2010-09-06T20:09:08Z</dcterms:created>
  <dcterms:modified xsi:type="dcterms:W3CDTF">2013-02-18T06:36:16Z</dcterms:modified>
</cp:coreProperties>
</file>